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72" r:id="rId4"/>
    <p:sldId id="273" r:id="rId5"/>
    <p:sldId id="274" r:id="rId6"/>
    <p:sldId id="275" r:id="rId7"/>
    <p:sldId id="276" r:id="rId8"/>
    <p:sldId id="279" r:id="rId9"/>
    <p:sldId id="277" r:id="rId10"/>
    <p:sldId id="27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879" y="5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3/20/2021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3/20/2021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3/20/2021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3/20/2021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3/20/2021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3/20/2021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3/20/2021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fnicholls.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ircuit board&#10;&#10;Description generated with very high confidence">
            <a:extLst>
              <a:ext uri="{FF2B5EF4-FFF2-40B4-BE49-F238E27FC236}">
                <a16:creationId xmlns:a16="http://schemas.microsoft.com/office/drawing/2014/main" id="{DD902B4D-1131-4732-A08F-BB32DE3E74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3327573"/>
          </a:xfrm>
          <a:prstGeom prst="rect">
            <a:avLst/>
          </a:prstGeom>
        </p:spPr>
      </p:pic>
      <p:sp>
        <p:nvSpPr>
          <p:cNvPr id="2" name="Title 1"/>
          <p:cNvSpPr>
            <a:spLocks noGrp="1"/>
          </p:cNvSpPr>
          <p:nvPr>
            <p:ph type="ctrTitle"/>
          </p:nvPr>
        </p:nvSpPr>
        <p:spPr>
          <a:xfrm>
            <a:off x="685800" y="1671727"/>
            <a:ext cx="7772400" cy="1470025"/>
          </a:xfrm>
        </p:spPr>
        <p:txBody>
          <a:bodyPr>
            <a:normAutofit/>
          </a:bodyPr>
          <a:lstStyle/>
          <a:p>
            <a:r>
              <a:rPr lang="en-GB" sz="4800" dirty="0">
                <a:solidFill>
                  <a:schemeClr val="bg1">
                    <a:lumMod val="85000"/>
                  </a:schemeClr>
                </a:solidFill>
              </a:rPr>
              <a:t> Zener Diodes</a:t>
            </a:r>
          </a:p>
        </p:txBody>
      </p:sp>
      <p:sp>
        <p:nvSpPr>
          <p:cNvPr id="3" name="Subtitle 2"/>
          <p:cNvSpPr>
            <a:spLocks noGrp="1"/>
          </p:cNvSpPr>
          <p:nvPr>
            <p:ph type="subTitle" idx="1"/>
          </p:nvPr>
        </p:nvSpPr>
        <p:spPr>
          <a:xfrm>
            <a:off x="6245629" y="6172200"/>
            <a:ext cx="2667000" cy="457200"/>
          </a:xfrm>
        </p:spPr>
        <p:txBody>
          <a:bodyPr/>
          <a:lstStyle/>
          <a:p>
            <a:pPr algn="r"/>
            <a:r>
              <a:rPr lang="en-GB" sz="1800" dirty="0">
                <a:hlinkClick r:id="rId3"/>
              </a:rPr>
              <a:t>www.pfnicholls.com</a:t>
            </a:r>
            <a:endParaRPr lang="en-GB" sz="1800" dirty="0"/>
          </a:p>
          <a:p>
            <a:endParaRPr lang="en-GB" dirty="0"/>
          </a:p>
        </p:txBody>
      </p:sp>
      <p:sp>
        <p:nvSpPr>
          <p:cNvPr id="4" name="TextBox 3"/>
          <p:cNvSpPr txBox="1"/>
          <p:nvPr/>
        </p:nvSpPr>
        <p:spPr>
          <a:xfrm>
            <a:off x="304800" y="4114800"/>
            <a:ext cx="8610600" cy="1938992"/>
          </a:xfrm>
          <a:prstGeom prst="rect">
            <a:avLst/>
          </a:prstGeom>
          <a:noFill/>
        </p:spPr>
        <p:txBody>
          <a:bodyPr wrap="square" rtlCol="0">
            <a:spAutoFit/>
          </a:bodyPr>
          <a:lstStyle/>
          <a:p>
            <a:r>
              <a:rPr lang="en-GB" sz="2400" dirty="0">
                <a:solidFill>
                  <a:srgbClr val="002060"/>
                </a:solidFill>
              </a:rPr>
              <a:t>AIM: To understand the function and application of a Zener diode</a:t>
            </a:r>
          </a:p>
          <a:p>
            <a:endParaRPr lang="en-GB" sz="2400" dirty="0">
              <a:solidFill>
                <a:srgbClr val="002060"/>
              </a:solidFill>
            </a:endParaRPr>
          </a:p>
          <a:p>
            <a:endParaRPr lang="en-GB" sz="2400" dirty="0">
              <a:solidFill>
                <a:srgbClr val="002060"/>
              </a:solidFill>
            </a:endParaRPr>
          </a:p>
          <a:p>
            <a:r>
              <a:rPr lang="en-GB" sz="2400" dirty="0">
                <a:solidFill>
                  <a:srgbClr val="002060"/>
                </a:solidFill>
              </a:rPr>
              <a:t>PRIOR KNOWLEDGE: Diodes, Circuit rules, Resistor calculations</a:t>
            </a:r>
          </a:p>
          <a:p>
            <a:r>
              <a:rPr lang="en-GB" sz="2400" dirty="0">
                <a:solidFill>
                  <a:srgbClr val="002060"/>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Series resistor: Example 2</a:t>
            </a:r>
            <a:endParaRPr lang="en-GB" sz="4800" dirty="0"/>
          </a:p>
        </p:txBody>
      </p:sp>
      <p:sp>
        <p:nvSpPr>
          <p:cNvPr id="8" name="TextBox 7"/>
          <p:cNvSpPr txBox="1"/>
          <p:nvPr/>
        </p:nvSpPr>
        <p:spPr>
          <a:xfrm>
            <a:off x="457200" y="1371600"/>
            <a:ext cx="8229600" cy="5334000"/>
          </a:xfrm>
          <a:prstGeom prst="rect">
            <a:avLst/>
          </a:prstGeom>
          <a:noFill/>
        </p:spPr>
        <p:txBody>
          <a:bodyPr wrap="square" rtlCol="0">
            <a:normAutofit fontScale="92500" lnSpcReduction="20000"/>
          </a:bodyPr>
          <a:lstStyle/>
          <a:p>
            <a:pPr>
              <a:spcAft>
                <a:spcPts val="600"/>
              </a:spcAft>
            </a:pPr>
            <a:r>
              <a:rPr lang="en-GB" sz="2400" dirty="0"/>
              <a:t>A load requires a steady voltage of 5.1</a:t>
            </a:r>
            <a:r>
              <a:rPr lang="en-GB" sz="900" dirty="0"/>
              <a:t> </a:t>
            </a:r>
            <a:r>
              <a:rPr lang="en-GB" sz="2400" dirty="0"/>
              <a:t>V and a current of 2</a:t>
            </a:r>
            <a:r>
              <a:rPr lang="en-GB" sz="900" dirty="0"/>
              <a:t> </a:t>
            </a:r>
            <a:r>
              <a:rPr lang="en-GB" sz="2400" dirty="0"/>
              <a:t>A. What value of series resistor must be used if the supply voltage is 12</a:t>
            </a:r>
            <a:r>
              <a:rPr lang="en-GB" sz="900" dirty="0"/>
              <a:t> </a:t>
            </a:r>
            <a:r>
              <a:rPr lang="en-GB" sz="2400" dirty="0"/>
              <a:t>V and the </a:t>
            </a:r>
            <a:r>
              <a:rPr lang="en-GB" sz="2400" dirty="0" err="1"/>
              <a:t>zener</a:t>
            </a:r>
            <a:r>
              <a:rPr lang="en-GB" sz="2400" dirty="0"/>
              <a:t> diode requires a reverse bias current of 20</a:t>
            </a:r>
            <a:r>
              <a:rPr lang="en-GB" sz="900" dirty="0"/>
              <a:t> </a:t>
            </a:r>
            <a:r>
              <a:rPr lang="en-GB" sz="2400" dirty="0"/>
              <a:t>mA? What must be the power rating of the </a:t>
            </a:r>
            <a:r>
              <a:rPr lang="en-GB" sz="2400" dirty="0" err="1"/>
              <a:t>zener</a:t>
            </a:r>
            <a:r>
              <a:rPr lang="en-GB" sz="2400" dirty="0"/>
              <a:t> diode?</a:t>
            </a:r>
          </a:p>
          <a:p>
            <a:pPr>
              <a:spcAft>
                <a:spcPts val="600"/>
              </a:spcAft>
            </a:pPr>
            <a:r>
              <a:rPr lang="en-GB" sz="2400" dirty="0">
                <a:solidFill>
                  <a:schemeClr val="accent1"/>
                </a:solidFill>
              </a:rPr>
              <a:t>The load requires a current of 2</a:t>
            </a:r>
            <a:r>
              <a:rPr lang="en-GB" sz="900" dirty="0">
                <a:solidFill>
                  <a:schemeClr val="accent1"/>
                </a:solidFill>
              </a:rPr>
              <a:t> </a:t>
            </a:r>
            <a:r>
              <a:rPr lang="en-GB" sz="2400" dirty="0">
                <a:solidFill>
                  <a:schemeClr val="accent1"/>
                </a:solidFill>
              </a:rPr>
              <a:t>A and the </a:t>
            </a:r>
            <a:r>
              <a:rPr lang="en-GB" sz="2400" dirty="0" err="1">
                <a:solidFill>
                  <a:schemeClr val="accent1"/>
                </a:solidFill>
              </a:rPr>
              <a:t>zener</a:t>
            </a:r>
            <a:r>
              <a:rPr lang="en-GB" sz="2400" dirty="0">
                <a:solidFill>
                  <a:schemeClr val="accent1"/>
                </a:solidFill>
              </a:rPr>
              <a:t> diode needs 20</a:t>
            </a:r>
            <a:r>
              <a:rPr lang="en-GB" sz="900" dirty="0">
                <a:solidFill>
                  <a:schemeClr val="accent1"/>
                </a:solidFill>
              </a:rPr>
              <a:t> </a:t>
            </a:r>
            <a:r>
              <a:rPr lang="en-GB" sz="2400" dirty="0">
                <a:solidFill>
                  <a:schemeClr val="accent1"/>
                </a:solidFill>
              </a:rPr>
              <a:t>mA (0.02</a:t>
            </a:r>
            <a:r>
              <a:rPr lang="en-GB" sz="900" dirty="0">
                <a:solidFill>
                  <a:schemeClr val="accent1"/>
                </a:solidFill>
              </a:rPr>
              <a:t> </a:t>
            </a:r>
            <a:r>
              <a:rPr lang="en-GB" sz="2400" dirty="0">
                <a:solidFill>
                  <a:schemeClr val="accent1"/>
                </a:solidFill>
              </a:rPr>
              <a:t>A) therefore the resistor current is 2.02</a:t>
            </a:r>
            <a:r>
              <a:rPr lang="en-GB" sz="900" dirty="0">
                <a:solidFill>
                  <a:schemeClr val="accent1"/>
                </a:solidFill>
              </a:rPr>
              <a:t> </a:t>
            </a:r>
            <a:r>
              <a:rPr lang="en-GB" sz="2400" dirty="0">
                <a:solidFill>
                  <a:schemeClr val="accent1"/>
                </a:solidFill>
              </a:rPr>
              <a:t>A</a:t>
            </a:r>
          </a:p>
          <a:p>
            <a:pPr>
              <a:spcAft>
                <a:spcPts val="600"/>
              </a:spcAft>
            </a:pPr>
            <a:r>
              <a:rPr lang="en-GB" sz="2400" dirty="0">
                <a:solidFill>
                  <a:schemeClr val="accent1"/>
                </a:solidFill>
              </a:rPr>
              <a:t>The potential difference across the resistor is 12 − 5.1 = 6.9</a:t>
            </a:r>
            <a:r>
              <a:rPr lang="en-GB" sz="900" dirty="0">
                <a:solidFill>
                  <a:schemeClr val="accent1"/>
                </a:solidFill>
              </a:rPr>
              <a:t> </a:t>
            </a:r>
            <a:r>
              <a:rPr lang="en-GB" sz="2400" dirty="0">
                <a:solidFill>
                  <a:schemeClr val="accent1"/>
                </a:solidFill>
              </a:rPr>
              <a:t>V</a:t>
            </a:r>
          </a:p>
          <a:p>
            <a:pPr>
              <a:spcAft>
                <a:spcPts val="600"/>
              </a:spcAft>
            </a:pPr>
            <a:r>
              <a:rPr lang="en-GB" sz="2400" dirty="0">
                <a:solidFill>
                  <a:schemeClr val="accent1"/>
                </a:solidFill>
              </a:rPr>
              <a:t>Using R = V ÷ I gives R = 6.9 ÷ 2.02 = 3.4</a:t>
            </a:r>
            <a:r>
              <a:rPr lang="en-GB" sz="900" dirty="0">
                <a:solidFill>
                  <a:schemeClr val="accent1"/>
                </a:solidFill>
              </a:rPr>
              <a:t> </a:t>
            </a:r>
            <a:r>
              <a:rPr lang="en-GB" sz="2400" dirty="0">
                <a:solidFill>
                  <a:schemeClr val="accent1"/>
                </a:solidFill>
              </a:rPr>
              <a:t>Ω so use the next lowest value (to ensure the minimum current is available) of 3.3</a:t>
            </a:r>
            <a:r>
              <a:rPr lang="en-GB" sz="900" dirty="0">
                <a:solidFill>
                  <a:schemeClr val="accent1"/>
                </a:solidFill>
              </a:rPr>
              <a:t> </a:t>
            </a:r>
            <a:r>
              <a:rPr lang="en-GB" sz="2400" dirty="0">
                <a:solidFill>
                  <a:schemeClr val="accent1"/>
                </a:solidFill>
              </a:rPr>
              <a:t>Ω from the E24 series.</a:t>
            </a:r>
          </a:p>
          <a:p>
            <a:pPr>
              <a:spcAft>
                <a:spcPts val="600"/>
              </a:spcAft>
            </a:pPr>
            <a:r>
              <a:rPr lang="en-GB" sz="2400" dirty="0">
                <a:solidFill>
                  <a:schemeClr val="accent1"/>
                </a:solidFill>
              </a:rPr>
              <a:t>Using R = 3.3</a:t>
            </a:r>
            <a:r>
              <a:rPr lang="en-GB" sz="900" dirty="0">
                <a:solidFill>
                  <a:schemeClr val="accent1"/>
                </a:solidFill>
              </a:rPr>
              <a:t> </a:t>
            </a:r>
            <a:r>
              <a:rPr lang="en-GB" sz="2400" dirty="0">
                <a:solidFill>
                  <a:schemeClr val="accent1"/>
                </a:solidFill>
              </a:rPr>
              <a:t>Ω gives a current of I = 6.9 ÷ 3.3 = 2.09</a:t>
            </a:r>
            <a:r>
              <a:rPr lang="en-GB" sz="900" dirty="0">
                <a:solidFill>
                  <a:schemeClr val="accent1"/>
                </a:solidFill>
              </a:rPr>
              <a:t> </a:t>
            </a:r>
            <a:r>
              <a:rPr lang="en-GB" sz="2400" dirty="0">
                <a:solidFill>
                  <a:schemeClr val="accent1"/>
                </a:solidFill>
              </a:rPr>
              <a:t>A</a:t>
            </a:r>
          </a:p>
          <a:p>
            <a:pPr>
              <a:spcAft>
                <a:spcPts val="600"/>
              </a:spcAft>
            </a:pPr>
            <a:r>
              <a:rPr lang="en-GB" sz="2400" dirty="0">
                <a:solidFill>
                  <a:schemeClr val="accent1"/>
                </a:solidFill>
              </a:rPr>
              <a:t>In the worst case scenario, when the load is disconnected (I</a:t>
            </a:r>
            <a:r>
              <a:rPr lang="en-GB" sz="2400" baseline="-25000" dirty="0">
                <a:solidFill>
                  <a:schemeClr val="accent1"/>
                </a:solidFill>
              </a:rPr>
              <a:t>L</a:t>
            </a:r>
            <a:r>
              <a:rPr lang="en-GB" sz="2400" dirty="0">
                <a:solidFill>
                  <a:schemeClr val="accent1"/>
                </a:solidFill>
              </a:rPr>
              <a:t> = 0), all of the current flowing through the resistor must flow through the </a:t>
            </a:r>
            <a:r>
              <a:rPr lang="en-GB" sz="2400" dirty="0" err="1">
                <a:solidFill>
                  <a:schemeClr val="accent1"/>
                </a:solidFill>
              </a:rPr>
              <a:t>zener</a:t>
            </a:r>
            <a:r>
              <a:rPr lang="en-GB" sz="2400" dirty="0">
                <a:solidFill>
                  <a:schemeClr val="accent1"/>
                </a:solidFill>
              </a:rPr>
              <a:t> diode.</a:t>
            </a:r>
          </a:p>
          <a:p>
            <a:pPr>
              <a:spcAft>
                <a:spcPts val="600"/>
              </a:spcAft>
            </a:pPr>
            <a:r>
              <a:rPr lang="en-GB" sz="2400" dirty="0">
                <a:solidFill>
                  <a:schemeClr val="accent1"/>
                </a:solidFill>
              </a:rPr>
              <a:t>The maximum power rating of the </a:t>
            </a:r>
            <a:r>
              <a:rPr lang="en-GB" sz="2400" dirty="0" err="1">
                <a:solidFill>
                  <a:schemeClr val="accent1"/>
                </a:solidFill>
              </a:rPr>
              <a:t>zener</a:t>
            </a:r>
            <a:r>
              <a:rPr lang="en-GB" sz="2400" dirty="0">
                <a:solidFill>
                  <a:schemeClr val="accent1"/>
                </a:solidFill>
              </a:rPr>
              <a:t> diode is given by P = V × I and so P = 5.1 × 2.09 = 10.7</a:t>
            </a:r>
            <a:r>
              <a:rPr lang="en-GB" sz="900" dirty="0">
                <a:solidFill>
                  <a:schemeClr val="accent1"/>
                </a:solidFill>
              </a:rPr>
              <a:t> </a:t>
            </a:r>
            <a:r>
              <a:rPr lang="en-GB" sz="2400" dirty="0">
                <a:solidFill>
                  <a:schemeClr val="accent1"/>
                </a:solidFill>
              </a:rPr>
              <a:t>W</a:t>
            </a:r>
          </a:p>
          <a:p>
            <a:pPr>
              <a:spcAft>
                <a:spcPts val="600"/>
              </a:spcAft>
            </a:pPr>
            <a:r>
              <a:rPr lang="en-GB" sz="1700" b="1" dirty="0"/>
              <a:t>Note:</a:t>
            </a:r>
            <a:r>
              <a:rPr lang="en-GB" sz="1700" dirty="0"/>
              <a:t> The above example is a very poor way to derive a steady 5 V from a 12 V supply. There are much better methods but the example shows how the calculations should be done.</a:t>
            </a:r>
          </a:p>
        </p:txBody>
      </p:sp>
    </p:spTree>
    <p:extLst>
      <p:ext uri="{BB962C8B-B14F-4D97-AF65-F5344CB8AC3E}">
        <p14:creationId xmlns:p14="http://schemas.microsoft.com/office/powerpoint/2010/main" val="400603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Summary</a:t>
            </a:r>
            <a:r>
              <a:rPr lang="en-GB" sz="4800" dirty="0"/>
              <a:t> </a:t>
            </a:r>
          </a:p>
        </p:txBody>
      </p:sp>
      <p:sp>
        <p:nvSpPr>
          <p:cNvPr id="8" name="TextBox 7"/>
          <p:cNvSpPr txBox="1"/>
          <p:nvPr/>
        </p:nvSpPr>
        <p:spPr>
          <a:xfrm>
            <a:off x="457200" y="1524000"/>
            <a:ext cx="8229600" cy="5065200"/>
          </a:xfrm>
          <a:prstGeom prst="rect">
            <a:avLst/>
          </a:prstGeom>
          <a:noFill/>
        </p:spPr>
        <p:txBody>
          <a:bodyPr wrap="square" rtlCol="0">
            <a:normAutofit/>
          </a:bodyPr>
          <a:lstStyle/>
          <a:p>
            <a:pPr marL="342900" indent="-342900">
              <a:spcAft>
                <a:spcPts val="1200"/>
              </a:spcAft>
              <a:buFont typeface="Arial" pitchFamily="34" charset="0"/>
              <a:buChar char="•"/>
            </a:pPr>
            <a:r>
              <a:rPr lang="en-GB" sz="2400" dirty="0"/>
              <a:t>A Zener diode acts like a normal diode when forward biased</a:t>
            </a:r>
          </a:p>
          <a:p>
            <a:pPr marL="342900" indent="-342900">
              <a:spcAft>
                <a:spcPts val="1200"/>
              </a:spcAft>
              <a:buFont typeface="Arial" pitchFamily="34" charset="0"/>
              <a:buChar char="•"/>
            </a:pPr>
            <a:r>
              <a:rPr lang="en-GB" sz="2400" dirty="0"/>
              <a:t>In reverse bias, the Zener diode conducts when the potential difference across the diode is greater than the Zener voltage</a:t>
            </a:r>
          </a:p>
          <a:p>
            <a:pPr marL="342900" indent="-342900">
              <a:spcAft>
                <a:spcPts val="1200"/>
              </a:spcAft>
              <a:buFont typeface="Arial" pitchFamily="34" charset="0"/>
              <a:buChar char="•"/>
            </a:pPr>
            <a:r>
              <a:rPr lang="en-GB" sz="2400" dirty="0"/>
              <a:t>In reverse bias, the potential difference across the Zener diode is constant and so a series resistor is required</a:t>
            </a:r>
          </a:p>
          <a:p>
            <a:pPr marL="342900" indent="-342900">
              <a:spcAft>
                <a:spcPts val="1200"/>
              </a:spcAft>
              <a:buFont typeface="Arial" pitchFamily="34" charset="0"/>
              <a:buChar char="•"/>
            </a:pPr>
            <a:r>
              <a:rPr lang="en-GB" sz="2400" dirty="0"/>
              <a:t>Zener diodes are specified by their Zener voltage and their maximum power handling</a:t>
            </a:r>
          </a:p>
          <a:p>
            <a:pPr marL="342900" indent="-342900">
              <a:spcAft>
                <a:spcPts val="1200"/>
              </a:spcAft>
              <a:buFont typeface="Arial" pitchFamily="34" charset="0"/>
              <a:buChar char="•"/>
            </a:pPr>
            <a:r>
              <a:rPr lang="en-GB" sz="2400" dirty="0"/>
              <a:t>A Zener diode is the basis of a voltage regulator</a:t>
            </a:r>
          </a:p>
          <a:p>
            <a:pPr marL="342900" indent="-342900">
              <a:spcAft>
                <a:spcPts val="1200"/>
              </a:spcAft>
              <a:buFont typeface="Arial" pitchFamily="34" charset="0"/>
              <a:buChar char="•"/>
            </a:pPr>
            <a:r>
              <a:rPr lang="en-GB" sz="2400" dirty="0"/>
              <a:t>Using a Zener diode in a comparator means the reference voltage is independent of the supply voltage</a:t>
            </a:r>
          </a:p>
        </p:txBody>
      </p:sp>
    </p:spTree>
    <p:extLst>
      <p:ext uri="{BB962C8B-B14F-4D97-AF65-F5344CB8AC3E}">
        <p14:creationId xmlns:p14="http://schemas.microsoft.com/office/powerpoint/2010/main" val="585323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Questions</a:t>
            </a:r>
            <a:r>
              <a:rPr lang="en-GB" sz="4800" dirty="0"/>
              <a:t> </a:t>
            </a:r>
          </a:p>
        </p:txBody>
      </p:sp>
      <p:sp>
        <p:nvSpPr>
          <p:cNvPr id="8" name="TextBox 7"/>
          <p:cNvSpPr txBox="1"/>
          <p:nvPr/>
        </p:nvSpPr>
        <p:spPr>
          <a:xfrm>
            <a:off x="457200" y="1524000"/>
            <a:ext cx="8229600" cy="5065200"/>
          </a:xfrm>
          <a:prstGeom prst="rect">
            <a:avLst/>
          </a:prstGeom>
          <a:noFill/>
        </p:spPr>
        <p:txBody>
          <a:bodyPr wrap="square" rtlCol="0">
            <a:normAutofit lnSpcReduction="10000"/>
          </a:bodyPr>
          <a:lstStyle/>
          <a:p>
            <a:pPr marL="457200" indent="-457200">
              <a:spcAft>
                <a:spcPts val="1200"/>
              </a:spcAft>
              <a:buFont typeface="+mj-lt"/>
              <a:buAutoNum type="arabicPeriod"/>
            </a:pPr>
            <a:r>
              <a:rPr lang="en-GB" sz="2400" dirty="0"/>
              <a:t>A Zener diode labelled BZX7v2 is forward biased so that current flows. What is the potential difference across the Zener diode?</a:t>
            </a:r>
          </a:p>
          <a:p>
            <a:pPr marL="457200" indent="-457200">
              <a:spcAft>
                <a:spcPts val="1200"/>
              </a:spcAft>
              <a:buFont typeface="+mj-lt"/>
              <a:buAutoNum type="arabicPeriod"/>
            </a:pPr>
            <a:r>
              <a:rPr lang="en-GB" sz="2400" dirty="0"/>
              <a:t>The same Zener diode, BZX7v2 is reverse biased so that a current of 100</a:t>
            </a:r>
            <a:r>
              <a:rPr lang="en-GB" sz="800" dirty="0"/>
              <a:t> </a:t>
            </a:r>
            <a:r>
              <a:rPr lang="en-GB" sz="2400" dirty="0"/>
              <a:t>mA flows. What is the potential difference across the Zener diode?</a:t>
            </a:r>
          </a:p>
          <a:p>
            <a:pPr marL="457200" indent="-457200">
              <a:spcAft>
                <a:spcPts val="1200"/>
              </a:spcAft>
              <a:buFont typeface="+mj-lt"/>
              <a:buAutoNum type="arabicPeriod"/>
            </a:pPr>
            <a:r>
              <a:rPr lang="en-GB" sz="2400" dirty="0"/>
              <a:t>A Zener diode has a reverse bias potential difference of 12</a:t>
            </a:r>
            <a:r>
              <a:rPr lang="en-GB" sz="800" dirty="0"/>
              <a:t> </a:t>
            </a:r>
            <a:r>
              <a:rPr lang="en-GB" sz="2400" dirty="0"/>
              <a:t>V and a current of 300</a:t>
            </a:r>
            <a:r>
              <a:rPr lang="en-GB" sz="800" dirty="0"/>
              <a:t> </a:t>
            </a:r>
            <a:r>
              <a:rPr lang="en-GB" sz="2400" dirty="0"/>
              <a:t>mA flows with no load. What is the minimum power rating of the Zener diode?</a:t>
            </a:r>
          </a:p>
          <a:p>
            <a:pPr marL="457200" indent="-457200">
              <a:spcAft>
                <a:spcPts val="1200"/>
              </a:spcAft>
              <a:buFont typeface="+mj-lt"/>
              <a:buAutoNum type="arabicPeriod"/>
            </a:pPr>
            <a:r>
              <a:rPr lang="en-GB" sz="2400" dirty="0"/>
              <a:t>In question 3, what is the value of the series resistor if the supply voltage is 20</a:t>
            </a:r>
            <a:r>
              <a:rPr lang="en-GB" sz="800" dirty="0"/>
              <a:t> </a:t>
            </a:r>
            <a:r>
              <a:rPr lang="en-GB" sz="2400" dirty="0"/>
              <a:t>V?</a:t>
            </a:r>
          </a:p>
          <a:p>
            <a:pPr marL="457200" indent="-457200">
              <a:spcAft>
                <a:spcPts val="1200"/>
              </a:spcAft>
              <a:buFont typeface="+mj-lt"/>
              <a:buAutoNum type="arabicPeriod"/>
            </a:pPr>
            <a:r>
              <a:rPr lang="en-GB" sz="2400" dirty="0"/>
              <a:t>In question 3, if the Zener diode needs a current of 20</a:t>
            </a:r>
            <a:r>
              <a:rPr lang="en-GB" sz="800" dirty="0"/>
              <a:t> </a:t>
            </a:r>
            <a:r>
              <a:rPr lang="en-GB" sz="2400" dirty="0"/>
              <a:t>mA, how much current is available to the load?</a:t>
            </a:r>
          </a:p>
        </p:txBody>
      </p:sp>
    </p:spTree>
    <p:extLst>
      <p:ext uri="{BB962C8B-B14F-4D97-AF65-F5344CB8AC3E}">
        <p14:creationId xmlns:p14="http://schemas.microsoft.com/office/powerpoint/2010/main" val="3244617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Answers</a:t>
            </a:r>
            <a:r>
              <a:rPr lang="en-GB" sz="4800" dirty="0"/>
              <a:t> </a:t>
            </a:r>
          </a:p>
        </p:txBody>
      </p:sp>
      <p:sp>
        <p:nvSpPr>
          <p:cNvPr id="8" name="TextBox 7"/>
          <p:cNvSpPr txBox="1"/>
          <p:nvPr/>
        </p:nvSpPr>
        <p:spPr>
          <a:xfrm>
            <a:off x="457200" y="1524000"/>
            <a:ext cx="8229600" cy="5087368"/>
          </a:xfrm>
          <a:prstGeom prst="rect">
            <a:avLst/>
          </a:prstGeom>
          <a:noFill/>
        </p:spPr>
        <p:txBody>
          <a:bodyPr wrap="square" rtlCol="0">
            <a:normAutofit/>
          </a:bodyPr>
          <a:lstStyle/>
          <a:p>
            <a:pPr marL="457200" indent="-457200">
              <a:spcAft>
                <a:spcPts val="1200"/>
              </a:spcAft>
              <a:buFont typeface="+mj-lt"/>
              <a:buAutoNum type="arabicPeriod"/>
            </a:pPr>
            <a:r>
              <a:rPr lang="en-GB" sz="2400" dirty="0"/>
              <a:t>As the Zener diode is forward biased, the potential difference will be 0.7</a:t>
            </a:r>
            <a:r>
              <a:rPr lang="en-GB" sz="800" dirty="0"/>
              <a:t> </a:t>
            </a:r>
            <a:r>
              <a:rPr lang="en-GB" sz="2400" dirty="0"/>
              <a:t>V</a:t>
            </a:r>
          </a:p>
          <a:p>
            <a:pPr marL="457200" indent="-457200">
              <a:spcAft>
                <a:spcPts val="1200"/>
              </a:spcAft>
              <a:buFont typeface="+mj-lt"/>
              <a:buAutoNum type="arabicPeriod"/>
            </a:pPr>
            <a:r>
              <a:rPr lang="en-GB" sz="2400" dirty="0"/>
              <a:t>7.2</a:t>
            </a:r>
            <a:r>
              <a:rPr lang="en-GB" sz="800" dirty="0"/>
              <a:t> </a:t>
            </a:r>
            <a:r>
              <a:rPr lang="en-GB" sz="2400" dirty="0"/>
              <a:t>V as indicated by the name “7v2”</a:t>
            </a:r>
          </a:p>
          <a:p>
            <a:pPr marL="457200" indent="-457200">
              <a:spcAft>
                <a:spcPts val="1200"/>
              </a:spcAft>
              <a:buFont typeface="+mj-lt"/>
              <a:buAutoNum type="arabicPeriod"/>
            </a:pPr>
            <a:r>
              <a:rPr lang="en-GB" sz="2400" dirty="0"/>
              <a:t>All of the current flows through the Zener diode to P = V x I gives </a:t>
            </a:r>
            <a:r>
              <a:rPr lang="en-GB" sz="2400" dirty="0" err="1"/>
              <a:t>P</a:t>
            </a:r>
            <a:r>
              <a:rPr lang="en-GB" sz="2400" baseline="-25000" dirty="0" err="1"/>
              <a:t>min</a:t>
            </a:r>
            <a:r>
              <a:rPr lang="en-GB" sz="2400" dirty="0"/>
              <a:t> = 12 x 0.3 = 3.6</a:t>
            </a:r>
            <a:r>
              <a:rPr lang="en-GB" sz="800" dirty="0"/>
              <a:t> </a:t>
            </a:r>
            <a:r>
              <a:rPr lang="en-GB" sz="2400" dirty="0"/>
              <a:t>W</a:t>
            </a:r>
          </a:p>
          <a:p>
            <a:pPr marL="457200" indent="-457200">
              <a:spcAft>
                <a:spcPts val="1200"/>
              </a:spcAft>
              <a:buFont typeface="+mj-lt"/>
              <a:buAutoNum type="arabicPeriod"/>
            </a:pPr>
            <a:r>
              <a:rPr lang="en-GB" sz="2400" dirty="0"/>
              <a:t>Potential difference across the resistor is 8</a:t>
            </a:r>
            <a:r>
              <a:rPr lang="en-GB" sz="800" dirty="0"/>
              <a:t> </a:t>
            </a:r>
            <a:r>
              <a:rPr lang="en-GB" sz="2400" dirty="0"/>
              <a:t>V and the current is 300</a:t>
            </a:r>
            <a:r>
              <a:rPr lang="en-GB" sz="800" dirty="0"/>
              <a:t> </a:t>
            </a:r>
            <a:r>
              <a:rPr lang="en-GB" sz="2400" dirty="0"/>
              <a:t>mA so, using R = V </a:t>
            </a:r>
            <a:r>
              <a:rPr lang="en-GB" sz="2400" dirty="0">
                <a:sym typeface="Symbol" panose="05050102010706020507" pitchFamily="18" charset="2"/>
              </a:rPr>
              <a:t> I, R = 8  0.3 = 27</a:t>
            </a:r>
            <a:r>
              <a:rPr lang="en-GB" sz="800" dirty="0">
                <a:sym typeface="Symbol" panose="05050102010706020507" pitchFamily="18" charset="2"/>
              </a:rPr>
              <a:t> </a:t>
            </a:r>
            <a:r>
              <a:rPr lang="el-GR" sz="2400" dirty="0">
                <a:sym typeface="Symbol" panose="05050102010706020507" pitchFamily="18" charset="2"/>
              </a:rPr>
              <a:t>Ω</a:t>
            </a:r>
            <a:endParaRPr lang="en-GB" sz="2400" dirty="0">
              <a:sym typeface="Symbol" panose="05050102010706020507" pitchFamily="18" charset="2"/>
            </a:endParaRPr>
          </a:p>
          <a:p>
            <a:pPr marL="457200" indent="-457200">
              <a:spcAft>
                <a:spcPts val="1200"/>
              </a:spcAft>
              <a:buFont typeface="+mj-lt"/>
              <a:buAutoNum type="arabicPeriod"/>
            </a:pPr>
            <a:r>
              <a:rPr lang="en-GB" sz="2400" dirty="0">
                <a:sym typeface="Symbol" panose="05050102010706020507" pitchFamily="18" charset="2"/>
              </a:rPr>
              <a:t>280</a:t>
            </a:r>
            <a:r>
              <a:rPr lang="en-GB" sz="800" dirty="0">
                <a:sym typeface="Symbol" panose="05050102010706020507" pitchFamily="18" charset="2"/>
              </a:rPr>
              <a:t> </a:t>
            </a:r>
            <a:r>
              <a:rPr lang="en-GB" sz="2400" dirty="0">
                <a:sym typeface="Symbol" panose="05050102010706020507" pitchFamily="18" charset="2"/>
              </a:rPr>
              <a:t>mA</a:t>
            </a:r>
            <a:endParaRPr lang="en-GB" sz="2400" dirty="0"/>
          </a:p>
          <a:p>
            <a:pPr marL="457200" indent="-457200">
              <a:spcAft>
                <a:spcPts val="1200"/>
              </a:spcAft>
              <a:buFont typeface="+mj-lt"/>
              <a:buAutoNum type="arabicPeriod"/>
            </a:pPr>
            <a:endParaRPr lang="en-GB" sz="2400" dirty="0"/>
          </a:p>
          <a:p>
            <a:pPr marL="457200" indent="-457200">
              <a:spcAft>
                <a:spcPts val="1200"/>
              </a:spcAft>
              <a:buFont typeface="+mj-lt"/>
              <a:buAutoNum type="arabicPeriod"/>
            </a:pPr>
            <a:endParaRPr lang="en-GB" sz="2400" dirty="0"/>
          </a:p>
        </p:txBody>
      </p:sp>
    </p:spTree>
    <p:extLst>
      <p:ext uri="{BB962C8B-B14F-4D97-AF65-F5344CB8AC3E}">
        <p14:creationId xmlns:p14="http://schemas.microsoft.com/office/powerpoint/2010/main" val="4202979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Overview</a:t>
            </a:r>
            <a:endParaRPr lang="en-GB" sz="4800" dirty="0"/>
          </a:p>
        </p:txBody>
      </p:sp>
      <p:sp>
        <p:nvSpPr>
          <p:cNvPr id="8" name="TextBox 7"/>
          <p:cNvSpPr txBox="1"/>
          <p:nvPr/>
        </p:nvSpPr>
        <p:spPr>
          <a:xfrm>
            <a:off x="457200" y="1371600"/>
            <a:ext cx="8229600" cy="2438400"/>
          </a:xfrm>
          <a:prstGeom prst="rect">
            <a:avLst/>
          </a:prstGeom>
          <a:noFill/>
        </p:spPr>
        <p:txBody>
          <a:bodyPr wrap="square" rtlCol="0">
            <a:normAutofit/>
          </a:bodyPr>
          <a:lstStyle/>
          <a:p>
            <a:pPr>
              <a:spcAft>
                <a:spcPts val="1200"/>
              </a:spcAft>
            </a:pPr>
            <a:r>
              <a:rPr lang="en-GB" sz="2400" dirty="0"/>
              <a:t>A </a:t>
            </a:r>
            <a:r>
              <a:rPr lang="en-GB" sz="2400" dirty="0" err="1"/>
              <a:t>zener</a:t>
            </a:r>
            <a:r>
              <a:rPr lang="en-GB" sz="2400" dirty="0"/>
              <a:t> diode is a type of diode that conducts in </a:t>
            </a:r>
            <a:r>
              <a:rPr lang="en-GB" sz="2400" b="1" dirty="0"/>
              <a:t>both directions</a:t>
            </a:r>
            <a:r>
              <a:rPr lang="en-GB" sz="2400" dirty="0"/>
              <a:t>.</a:t>
            </a:r>
          </a:p>
          <a:p>
            <a:pPr>
              <a:spcAft>
                <a:spcPts val="1200"/>
              </a:spcAft>
            </a:pPr>
            <a:r>
              <a:rPr lang="en-GB" sz="2400" dirty="0"/>
              <a:t>In forward bias a </a:t>
            </a:r>
            <a:r>
              <a:rPr lang="en-GB" sz="2400" dirty="0" err="1"/>
              <a:t>zener</a:t>
            </a:r>
            <a:r>
              <a:rPr lang="en-GB" sz="2400" dirty="0"/>
              <a:t> diode behaves exactly like a standard silicon diode. </a:t>
            </a:r>
          </a:p>
          <a:p>
            <a:pPr>
              <a:spcAft>
                <a:spcPts val="1200"/>
              </a:spcAft>
            </a:pPr>
            <a:r>
              <a:rPr lang="en-GB" sz="2400" dirty="0"/>
              <a:t>In reverse bias a </a:t>
            </a:r>
            <a:r>
              <a:rPr lang="en-GB" sz="2400" dirty="0" err="1"/>
              <a:t>zener</a:t>
            </a:r>
            <a:r>
              <a:rPr lang="en-GB" sz="2400" dirty="0"/>
              <a:t> diode will conduct and allow current to flow when the applied voltage is greater than the </a:t>
            </a:r>
            <a:r>
              <a:rPr lang="en-GB" sz="2400" dirty="0" err="1"/>
              <a:t>zener</a:t>
            </a:r>
            <a:r>
              <a:rPr lang="en-GB" sz="2400" dirty="0"/>
              <a:t> voltage.</a:t>
            </a:r>
          </a:p>
        </p:txBody>
      </p:sp>
      <p:pic>
        <p:nvPicPr>
          <p:cNvPr id="2" name="Picture 1">
            <a:extLst>
              <a:ext uri="{FF2B5EF4-FFF2-40B4-BE49-F238E27FC236}">
                <a16:creationId xmlns:a16="http://schemas.microsoft.com/office/drawing/2014/main" id="{9DA85FA9-2FEC-4CC4-BFCB-E77F13FD82E3}"/>
              </a:ext>
            </a:extLst>
          </p:cNvPr>
          <p:cNvPicPr>
            <a:picLocks noChangeAspect="1"/>
          </p:cNvPicPr>
          <p:nvPr/>
        </p:nvPicPr>
        <p:blipFill>
          <a:blip r:embed="rId2"/>
          <a:stretch>
            <a:fillRect/>
          </a:stretch>
        </p:blipFill>
        <p:spPr>
          <a:xfrm>
            <a:off x="462643" y="3969603"/>
            <a:ext cx="1950643" cy="1933575"/>
          </a:xfrm>
          <a:prstGeom prst="rect">
            <a:avLst/>
          </a:prstGeom>
        </p:spPr>
      </p:pic>
      <p:pic>
        <p:nvPicPr>
          <p:cNvPr id="3" name="Picture 2">
            <a:extLst>
              <a:ext uri="{FF2B5EF4-FFF2-40B4-BE49-F238E27FC236}">
                <a16:creationId xmlns:a16="http://schemas.microsoft.com/office/drawing/2014/main" id="{0A4AA6B1-F7A3-4347-923D-1D5167620C53}"/>
              </a:ext>
            </a:extLst>
          </p:cNvPr>
          <p:cNvPicPr>
            <a:picLocks noChangeAspect="1"/>
          </p:cNvPicPr>
          <p:nvPr/>
        </p:nvPicPr>
        <p:blipFill>
          <a:blip r:embed="rId3"/>
          <a:stretch>
            <a:fillRect/>
          </a:stretch>
        </p:blipFill>
        <p:spPr>
          <a:xfrm>
            <a:off x="2971800" y="3969603"/>
            <a:ext cx="2914650" cy="1933575"/>
          </a:xfrm>
          <a:prstGeom prst="rect">
            <a:avLst/>
          </a:prstGeom>
        </p:spPr>
      </p:pic>
      <p:sp>
        <p:nvSpPr>
          <p:cNvPr id="5" name="TextBox 4">
            <a:extLst>
              <a:ext uri="{FF2B5EF4-FFF2-40B4-BE49-F238E27FC236}">
                <a16:creationId xmlns:a16="http://schemas.microsoft.com/office/drawing/2014/main" id="{79E45797-87B4-404C-8C1B-C2CAC54A449D}"/>
              </a:ext>
            </a:extLst>
          </p:cNvPr>
          <p:cNvSpPr txBox="1"/>
          <p:nvPr/>
        </p:nvSpPr>
        <p:spPr>
          <a:xfrm>
            <a:off x="6248400" y="3811760"/>
            <a:ext cx="2432957" cy="1754326"/>
          </a:xfrm>
          <a:prstGeom prst="rect">
            <a:avLst/>
          </a:prstGeom>
          <a:noFill/>
        </p:spPr>
        <p:txBody>
          <a:bodyPr wrap="square" rtlCol="0">
            <a:spAutoFit/>
          </a:bodyPr>
          <a:lstStyle/>
          <a:p>
            <a:r>
              <a:rPr lang="en-GB" b="0" i="0" dirty="0">
                <a:solidFill>
                  <a:srgbClr val="000000"/>
                </a:solidFill>
                <a:effectLst/>
                <a:latin typeface="Arial" panose="020B0604020202020204" pitchFamily="34" charset="0"/>
              </a:rPr>
              <a:t>Zener diodes can be identified by the letter "Z" in the name or by having the </a:t>
            </a:r>
            <a:r>
              <a:rPr lang="en-GB" b="0" i="0" dirty="0" err="1">
                <a:solidFill>
                  <a:srgbClr val="000000"/>
                </a:solidFill>
                <a:effectLst/>
                <a:latin typeface="Arial" panose="020B0604020202020204" pitchFamily="34" charset="0"/>
              </a:rPr>
              <a:t>zener</a:t>
            </a:r>
            <a:r>
              <a:rPr lang="en-GB" b="0" i="0" dirty="0">
                <a:solidFill>
                  <a:srgbClr val="000000"/>
                </a:solidFill>
                <a:effectLst/>
                <a:latin typeface="Arial" panose="020B0604020202020204" pitchFamily="34" charset="0"/>
              </a:rPr>
              <a:t> voltage as part of the name. </a:t>
            </a:r>
            <a:endParaRPr lang="en-GB" dirty="0"/>
          </a:p>
        </p:txBody>
      </p:sp>
      <p:sp>
        <p:nvSpPr>
          <p:cNvPr id="6" name="TextBox 5">
            <a:extLst>
              <a:ext uri="{FF2B5EF4-FFF2-40B4-BE49-F238E27FC236}">
                <a16:creationId xmlns:a16="http://schemas.microsoft.com/office/drawing/2014/main" id="{748C051A-1A7A-49E8-9822-CC579749D127}"/>
              </a:ext>
            </a:extLst>
          </p:cNvPr>
          <p:cNvSpPr txBox="1"/>
          <p:nvPr/>
        </p:nvSpPr>
        <p:spPr>
          <a:xfrm>
            <a:off x="457199" y="6172200"/>
            <a:ext cx="8224157" cy="523220"/>
          </a:xfrm>
          <a:prstGeom prst="rect">
            <a:avLst/>
          </a:prstGeom>
          <a:noFill/>
        </p:spPr>
        <p:txBody>
          <a:bodyPr wrap="square" rtlCol="0">
            <a:spAutoFit/>
          </a:bodyPr>
          <a:lstStyle/>
          <a:p>
            <a:r>
              <a:rPr lang="en-GB" sz="1400" b="0" i="0" dirty="0">
                <a:solidFill>
                  <a:srgbClr val="000000"/>
                </a:solidFill>
                <a:effectLst/>
                <a:latin typeface="Arial" panose="020B0604020202020204" pitchFamily="34" charset="0"/>
              </a:rPr>
              <a:t>For example a B</a:t>
            </a:r>
            <a:r>
              <a:rPr lang="en-GB" sz="1400" b="1" i="0" dirty="0">
                <a:solidFill>
                  <a:srgbClr val="000000"/>
                </a:solidFill>
                <a:effectLst/>
                <a:latin typeface="Arial" panose="020B0604020202020204" pitchFamily="34" charset="0"/>
              </a:rPr>
              <a:t>Z</a:t>
            </a:r>
            <a:r>
              <a:rPr lang="en-GB" sz="1400" b="0" i="0" dirty="0">
                <a:solidFill>
                  <a:srgbClr val="000000"/>
                </a:solidFill>
                <a:effectLst/>
                <a:latin typeface="Arial" panose="020B0604020202020204" pitchFamily="34" charset="0"/>
              </a:rPr>
              <a:t>X85c</a:t>
            </a:r>
            <a:r>
              <a:rPr lang="en-GB" sz="1400" b="1" i="0" dirty="0">
                <a:solidFill>
                  <a:srgbClr val="000000"/>
                </a:solidFill>
                <a:effectLst/>
                <a:latin typeface="Arial" panose="020B0604020202020204" pitchFamily="34" charset="0"/>
              </a:rPr>
              <a:t>5v6</a:t>
            </a:r>
            <a:r>
              <a:rPr lang="en-GB" sz="1400" b="0" i="0" dirty="0">
                <a:solidFill>
                  <a:srgbClr val="000000"/>
                </a:solidFill>
                <a:effectLst/>
                <a:latin typeface="Arial" panose="020B0604020202020204" pitchFamily="34" charset="0"/>
              </a:rPr>
              <a:t> is a </a:t>
            </a:r>
            <a:r>
              <a:rPr lang="en-GB" sz="1400" b="0" i="0" dirty="0" err="1">
                <a:solidFill>
                  <a:srgbClr val="000000"/>
                </a:solidFill>
                <a:effectLst/>
                <a:latin typeface="Arial" panose="020B0604020202020204" pitchFamily="34" charset="0"/>
              </a:rPr>
              <a:t>zener</a:t>
            </a:r>
            <a:r>
              <a:rPr lang="en-GB" sz="1400" b="0" i="0" dirty="0">
                <a:solidFill>
                  <a:srgbClr val="000000"/>
                </a:solidFill>
                <a:effectLst/>
                <a:latin typeface="Arial" panose="020B0604020202020204" pitchFamily="34" charset="0"/>
              </a:rPr>
              <a:t> diode with a </a:t>
            </a:r>
            <a:r>
              <a:rPr lang="en-GB" sz="1400" b="0" i="0" dirty="0" err="1">
                <a:solidFill>
                  <a:srgbClr val="000000"/>
                </a:solidFill>
                <a:effectLst/>
                <a:latin typeface="Arial" panose="020B0604020202020204" pitchFamily="34" charset="0"/>
              </a:rPr>
              <a:t>zener</a:t>
            </a:r>
            <a:r>
              <a:rPr lang="en-GB" sz="1400" b="0" i="0" dirty="0">
                <a:solidFill>
                  <a:srgbClr val="000000"/>
                </a:solidFill>
                <a:effectLst/>
                <a:latin typeface="Arial" panose="020B0604020202020204" pitchFamily="34" charset="0"/>
              </a:rPr>
              <a:t> voltage of 5.6 volts. In the image of </a:t>
            </a:r>
            <a:r>
              <a:rPr lang="en-GB" sz="1400" b="0" i="0" dirty="0" err="1">
                <a:solidFill>
                  <a:srgbClr val="000000"/>
                </a:solidFill>
                <a:effectLst/>
                <a:latin typeface="Arial" panose="020B0604020202020204" pitchFamily="34" charset="0"/>
              </a:rPr>
              <a:t>zener</a:t>
            </a:r>
            <a:r>
              <a:rPr lang="en-GB" sz="1400" b="0" i="0" dirty="0">
                <a:solidFill>
                  <a:srgbClr val="000000"/>
                </a:solidFill>
                <a:effectLst/>
                <a:latin typeface="Arial" panose="020B0604020202020204" pitchFamily="34" charset="0"/>
              </a:rPr>
              <a:t> diodes the blue and red examples are labelled 5v1 and the smaller orange one is labelled BZX.</a:t>
            </a:r>
            <a:endParaRPr lang="en-GB"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Forward Bias</a:t>
            </a:r>
            <a:endParaRPr lang="en-GB" sz="4800" dirty="0"/>
          </a:p>
        </p:txBody>
      </p:sp>
      <p:sp>
        <p:nvSpPr>
          <p:cNvPr id="8" name="TextBox 7"/>
          <p:cNvSpPr txBox="1"/>
          <p:nvPr/>
        </p:nvSpPr>
        <p:spPr>
          <a:xfrm>
            <a:off x="457200" y="1371600"/>
            <a:ext cx="8229600" cy="2590800"/>
          </a:xfrm>
          <a:prstGeom prst="rect">
            <a:avLst/>
          </a:prstGeom>
          <a:noFill/>
        </p:spPr>
        <p:txBody>
          <a:bodyPr wrap="square" rtlCol="0">
            <a:normAutofit/>
          </a:bodyPr>
          <a:lstStyle/>
          <a:p>
            <a:pPr>
              <a:spcAft>
                <a:spcPts val="600"/>
              </a:spcAft>
            </a:pPr>
            <a:r>
              <a:rPr lang="en-GB" sz="2400" dirty="0"/>
              <a:t>When the anode is connected to the battery positive the </a:t>
            </a:r>
            <a:r>
              <a:rPr lang="en-GB" sz="2400" dirty="0" err="1"/>
              <a:t>zener</a:t>
            </a:r>
            <a:r>
              <a:rPr lang="en-GB" sz="2400" dirty="0"/>
              <a:t> diode is forward biased and it behaves in the same way as a silicon diode.</a:t>
            </a:r>
          </a:p>
          <a:p>
            <a:pPr>
              <a:spcAft>
                <a:spcPts val="600"/>
              </a:spcAft>
            </a:pPr>
            <a:r>
              <a:rPr lang="en-GB" sz="2400" dirty="0"/>
              <a:t>The forward bias voltage across the </a:t>
            </a:r>
            <a:r>
              <a:rPr lang="en-GB" sz="2400" dirty="0" err="1"/>
              <a:t>zener</a:t>
            </a:r>
            <a:r>
              <a:rPr lang="en-GB" sz="2400" dirty="0"/>
              <a:t> diode is 0.7</a:t>
            </a:r>
            <a:r>
              <a:rPr lang="en-GB" sz="800" dirty="0"/>
              <a:t> </a:t>
            </a:r>
            <a:r>
              <a:rPr lang="en-GB" sz="2400" dirty="0"/>
              <a:t>V and the potential difference across the 1</a:t>
            </a:r>
            <a:r>
              <a:rPr lang="en-GB" sz="800" dirty="0"/>
              <a:t> </a:t>
            </a:r>
            <a:r>
              <a:rPr lang="en-GB" sz="2400" dirty="0" err="1"/>
              <a:t>kΩ</a:t>
            </a:r>
            <a:r>
              <a:rPr lang="en-GB" sz="2400" dirty="0"/>
              <a:t> resistor is 5.3</a:t>
            </a:r>
            <a:r>
              <a:rPr lang="en-GB" sz="800" dirty="0"/>
              <a:t> </a:t>
            </a:r>
            <a:r>
              <a:rPr lang="en-GB" sz="2400" dirty="0"/>
              <a:t>V so that a current of 5.3</a:t>
            </a:r>
            <a:r>
              <a:rPr lang="en-GB" sz="800" dirty="0"/>
              <a:t> </a:t>
            </a:r>
            <a:r>
              <a:rPr lang="en-GB" sz="2400" dirty="0"/>
              <a:t>mA flows in the circuit.</a:t>
            </a:r>
          </a:p>
          <a:p>
            <a:pPr>
              <a:spcAft>
                <a:spcPts val="1200"/>
              </a:spcAft>
            </a:pPr>
            <a:endParaRPr lang="en-GB" sz="2400" dirty="0"/>
          </a:p>
          <a:p>
            <a:pPr>
              <a:spcAft>
                <a:spcPts val="1200"/>
              </a:spcAft>
            </a:pPr>
            <a:endParaRPr lang="en-GB" sz="2400" dirty="0"/>
          </a:p>
        </p:txBody>
      </p:sp>
      <p:pic>
        <p:nvPicPr>
          <p:cNvPr id="2" name="Picture 1">
            <a:extLst>
              <a:ext uri="{FF2B5EF4-FFF2-40B4-BE49-F238E27FC236}">
                <a16:creationId xmlns:a16="http://schemas.microsoft.com/office/drawing/2014/main" id="{40BD24AE-5533-4EC5-B2B1-EA3ABDA63B97}"/>
              </a:ext>
            </a:extLst>
          </p:cNvPr>
          <p:cNvPicPr>
            <a:picLocks noChangeAspect="1"/>
          </p:cNvPicPr>
          <p:nvPr/>
        </p:nvPicPr>
        <p:blipFill>
          <a:blip r:embed="rId2"/>
          <a:stretch>
            <a:fillRect/>
          </a:stretch>
        </p:blipFill>
        <p:spPr>
          <a:xfrm>
            <a:off x="457200" y="3973286"/>
            <a:ext cx="3495675" cy="2305050"/>
          </a:xfrm>
          <a:prstGeom prst="rect">
            <a:avLst/>
          </a:prstGeom>
        </p:spPr>
      </p:pic>
      <p:sp>
        <p:nvSpPr>
          <p:cNvPr id="3" name="Speech Bubble: Rectangle 2">
            <a:extLst>
              <a:ext uri="{FF2B5EF4-FFF2-40B4-BE49-F238E27FC236}">
                <a16:creationId xmlns:a16="http://schemas.microsoft.com/office/drawing/2014/main" id="{AD0F5454-F551-4C25-982B-D86F94D9FDA6}"/>
              </a:ext>
            </a:extLst>
          </p:cNvPr>
          <p:cNvSpPr/>
          <p:nvPr/>
        </p:nvSpPr>
        <p:spPr>
          <a:xfrm>
            <a:off x="4811486" y="4250871"/>
            <a:ext cx="3875314" cy="1768929"/>
          </a:xfrm>
          <a:prstGeom prst="wedgeRectCallout">
            <a:avLst>
              <a:gd name="adj1" fmla="val -78634"/>
              <a:gd name="adj2" fmla="val 374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Just as is the case with LEDs and regular diodes, it is always necessary to be able to calculate the value of the series resistor. This is probably one of the most common calculations in GCSE Electronics</a:t>
            </a:r>
          </a:p>
        </p:txBody>
      </p:sp>
    </p:spTree>
    <p:extLst>
      <p:ext uri="{BB962C8B-B14F-4D97-AF65-F5344CB8AC3E}">
        <p14:creationId xmlns:p14="http://schemas.microsoft.com/office/powerpoint/2010/main" val="313462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Reverse Bias</a:t>
            </a:r>
            <a:endParaRPr lang="en-GB" sz="4800" dirty="0"/>
          </a:p>
        </p:txBody>
      </p:sp>
      <p:sp>
        <p:nvSpPr>
          <p:cNvPr id="8" name="TextBox 7"/>
          <p:cNvSpPr txBox="1"/>
          <p:nvPr/>
        </p:nvSpPr>
        <p:spPr>
          <a:xfrm>
            <a:off x="457200" y="1371600"/>
            <a:ext cx="8229600" cy="2487386"/>
          </a:xfrm>
          <a:prstGeom prst="rect">
            <a:avLst/>
          </a:prstGeom>
          <a:noFill/>
        </p:spPr>
        <p:txBody>
          <a:bodyPr wrap="square" rtlCol="0">
            <a:normAutofit/>
          </a:bodyPr>
          <a:lstStyle/>
          <a:p>
            <a:pPr algn="l">
              <a:spcAft>
                <a:spcPts val="600"/>
              </a:spcAft>
            </a:pPr>
            <a:r>
              <a:rPr lang="en-GB" sz="2400" dirty="0">
                <a:solidFill>
                  <a:srgbClr val="000000"/>
                </a:solidFill>
                <a:latin typeface="Arial" panose="020B0604020202020204" pitchFamily="34" charset="0"/>
              </a:rPr>
              <a:t>T</a:t>
            </a:r>
            <a:r>
              <a:rPr lang="en-GB" sz="2400" b="0" i="0" dirty="0">
                <a:solidFill>
                  <a:srgbClr val="000000"/>
                </a:solidFill>
                <a:effectLst/>
                <a:latin typeface="Arial" panose="020B0604020202020204" pitchFamily="34" charset="0"/>
              </a:rPr>
              <a:t>he cathode is connected to the battery positive, the </a:t>
            </a:r>
            <a:r>
              <a:rPr lang="en-GB" sz="2400" b="0" i="0" dirty="0" err="1">
                <a:solidFill>
                  <a:srgbClr val="000000"/>
                </a:solidFill>
                <a:effectLst/>
                <a:latin typeface="Arial" panose="020B0604020202020204" pitchFamily="34" charset="0"/>
              </a:rPr>
              <a:t>zener</a:t>
            </a:r>
            <a:r>
              <a:rPr lang="en-GB" sz="2400" b="0" i="0" dirty="0">
                <a:solidFill>
                  <a:srgbClr val="000000"/>
                </a:solidFill>
                <a:effectLst/>
                <a:latin typeface="Arial" panose="020B0604020202020204" pitchFamily="34" charset="0"/>
              </a:rPr>
              <a:t> diode is reverse biased. The battery voltage is greater than the </a:t>
            </a:r>
            <a:r>
              <a:rPr lang="en-GB" sz="2400" b="0" i="0" dirty="0" err="1">
                <a:solidFill>
                  <a:srgbClr val="000000"/>
                </a:solidFill>
                <a:effectLst/>
                <a:latin typeface="Arial" panose="020B0604020202020204" pitchFamily="34" charset="0"/>
              </a:rPr>
              <a:t>zener</a:t>
            </a:r>
            <a:r>
              <a:rPr lang="en-GB" sz="2400" b="0" i="0" dirty="0">
                <a:solidFill>
                  <a:srgbClr val="000000"/>
                </a:solidFill>
                <a:effectLst/>
                <a:latin typeface="Arial" panose="020B0604020202020204" pitchFamily="34" charset="0"/>
              </a:rPr>
              <a:t> voltage (5.6</a:t>
            </a:r>
            <a:r>
              <a:rPr lang="en-GB" sz="800" b="0" i="0" dirty="0">
                <a:solidFill>
                  <a:srgbClr val="000000"/>
                </a:solidFill>
                <a:effectLst/>
                <a:latin typeface="Arial" panose="020B0604020202020204" pitchFamily="34" charset="0"/>
              </a:rPr>
              <a:t> </a:t>
            </a:r>
            <a:r>
              <a:rPr lang="en-GB" sz="2400" b="0" i="0" dirty="0">
                <a:solidFill>
                  <a:srgbClr val="000000"/>
                </a:solidFill>
                <a:effectLst/>
                <a:latin typeface="Arial" panose="020B0604020202020204" pitchFamily="34" charset="0"/>
              </a:rPr>
              <a:t>V), the </a:t>
            </a:r>
            <a:r>
              <a:rPr lang="en-GB" sz="2400" b="0" i="0" dirty="0" err="1">
                <a:solidFill>
                  <a:srgbClr val="000000"/>
                </a:solidFill>
                <a:effectLst/>
                <a:latin typeface="Arial" panose="020B0604020202020204" pitchFamily="34" charset="0"/>
              </a:rPr>
              <a:t>zener</a:t>
            </a:r>
            <a:r>
              <a:rPr lang="en-GB" sz="2400" b="0" i="0" dirty="0">
                <a:solidFill>
                  <a:srgbClr val="000000"/>
                </a:solidFill>
                <a:effectLst/>
                <a:latin typeface="Arial" panose="020B0604020202020204" pitchFamily="34" charset="0"/>
              </a:rPr>
              <a:t> diode conducts.</a:t>
            </a:r>
          </a:p>
          <a:p>
            <a:pPr algn="l">
              <a:spcAft>
                <a:spcPts val="600"/>
              </a:spcAft>
            </a:pPr>
            <a:r>
              <a:rPr lang="en-GB" sz="2400" b="0" i="0" dirty="0">
                <a:solidFill>
                  <a:srgbClr val="000000"/>
                </a:solidFill>
                <a:effectLst/>
                <a:latin typeface="Arial" panose="020B0604020202020204" pitchFamily="34" charset="0"/>
              </a:rPr>
              <a:t>The voltage drop across the </a:t>
            </a:r>
            <a:r>
              <a:rPr lang="en-GB" sz="2400" b="0" i="0" dirty="0" err="1">
                <a:solidFill>
                  <a:srgbClr val="000000"/>
                </a:solidFill>
                <a:effectLst/>
                <a:latin typeface="Arial" panose="020B0604020202020204" pitchFamily="34" charset="0"/>
              </a:rPr>
              <a:t>zener</a:t>
            </a:r>
            <a:r>
              <a:rPr lang="en-GB" sz="2400" b="0" i="0" dirty="0">
                <a:solidFill>
                  <a:srgbClr val="000000"/>
                </a:solidFill>
                <a:effectLst/>
                <a:latin typeface="Arial" panose="020B0604020202020204" pitchFamily="34" charset="0"/>
              </a:rPr>
              <a:t> diode is maintained at 5.6</a:t>
            </a:r>
            <a:r>
              <a:rPr lang="en-GB" sz="800" b="0" i="0" dirty="0">
                <a:solidFill>
                  <a:srgbClr val="000000"/>
                </a:solidFill>
                <a:effectLst/>
                <a:latin typeface="Arial" panose="020B0604020202020204" pitchFamily="34" charset="0"/>
              </a:rPr>
              <a:t> </a:t>
            </a:r>
            <a:r>
              <a:rPr lang="en-GB" sz="2400" b="0" i="0" dirty="0">
                <a:solidFill>
                  <a:srgbClr val="000000"/>
                </a:solidFill>
                <a:effectLst/>
                <a:latin typeface="Arial" panose="020B0604020202020204" pitchFamily="34" charset="0"/>
              </a:rPr>
              <a:t>V and the potential difference across the 1</a:t>
            </a:r>
            <a:r>
              <a:rPr lang="en-GB" sz="800" b="0" i="0" dirty="0">
                <a:solidFill>
                  <a:srgbClr val="000000"/>
                </a:solidFill>
                <a:effectLst/>
                <a:latin typeface="Arial" panose="020B0604020202020204" pitchFamily="34" charset="0"/>
              </a:rPr>
              <a:t> </a:t>
            </a:r>
            <a:r>
              <a:rPr lang="en-GB" sz="2400" b="0" i="0" dirty="0" err="1">
                <a:solidFill>
                  <a:srgbClr val="000000"/>
                </a:solidFill>
                <a:effectLst/>
                <a:latin typeface="Arial" panose="020B0604020202020204" pitchFamily="34" charset="0"/>
              </a:rPr>
              <a:t>kΩ</a:t>
            </a:r>
            <a:r>
              <a:rPr lang="en-GB" sz="2400" b="0" i="0" dirty="0">
                <a:solidFill>
                  <a:srgbClr val="000000"/>
                </a:solidFill>
                <a:effectLst/>
                <a:latin typeface="Arial" panose="020B0604020202020204" pitchFamily="34" charset="0"/>
              </a:rPr>
              <a:t> resistor is therefore 0.4</a:t>
            </a:r>
            <a:r>
              <a:rPr lang="en-GB" sz="800" b="0" i="0" dirty="0">
                <a:solidFill>
                  <a:srgbClr val="000000"/>
                </a:solidFill>
                <a:effectLst/>
                <a:latin typeface="Arial" panose="020B0604020202020204" pitchFamily="34" charset="0"/>
              </a:rPr>
              <a:t> </a:t>
            </a:r>
            <a:r>
              <a:rPr lang="en-GB" sz="2400" b="0" i="0" dirty="0">
                <a:solidFill>
                  <a:srgbClr val="000000"/>
                </a:solidFill>
                <a:effectLst/>
                <a:latin typeface="Arial" panose="020B0604020202020204" pitchFamily="34" charset="0"/>
              </a:rPr>
              <a:t>V leading to a circuit current of 0.4</a:t>
            </a:r>
            <a:r>
              <a:rPr lang="en-GB" sz="800" b="0" i="0" dirty="0">
                <a:solidFill>
                  <a:srgbClr val="000000"/>
                </a:solidFill>
                <a:effectLst/>
                <a:latin typeface="Arial" panose="020B0604020202020204" pitchFamily="34" charset="0"/>
              </a:rPr>
              <a:t> </a:t>
            </a:r>
            <a:r>
              <a:rPr lang="en-GB" sz="2400" b="0" i="0" dirty="0">
                <a:solidFill>
                  <a:srgbClr val="000000"/>
                </a:solidFill>
                <a:effectLst/>
                <a:latin typeface="Arial" panose="020B0604020202020204" pitchFamily="34" charset="0"/>
              </a:rPr>
              <a:t>mA.</a:t>
            </a:r>
          </a:p>
        </p:txBody>
      </p:sp>
      <p:pic>
        <p:nvPicPr>
          <p:cNvPr id="1026" name="Picture 2" descr="zener">
            <a:extLst>
              <a:ext uri="{FF2B5EF4-FFF2-40B4-BE49-F238E27FC236}">
                <a16:creationId xmlns:a16="http://schemas.microsoft.com/office/drawing/2014/main" id="{742961BA-EAAF-4E0E-A9E1-CC9D90496A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4267200"/>
            <a:ext cx="3276600" cy="21605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1FBE9C2-3227-4F06-AAFF-6E522E0FAC9F}"/>
              </a:ext>
            </a:extLst>
          </p:cNvPr>
          <p:cNvSpPr txBox="1"/>
          <p:nvPr/>
        </p:nvSpPr>
        <p:spPr>
          <a:xfrm>
            <a:off x="4038600" y="3962400"/>
            <a:ext cx="4648200" cy="2462213"/>
          </a:xfrm>
          <a:prstGeom prst="rect">
            <a:avLst/>
          </a:prstGeom>
          <a:noFill/>
        </p:spPr>
        <p:txBody>
          <a:bodyPr wrap="square" rtlCol="0">
            <a:spAutoFit/>
          </a:bodyPr>
          <a:lstStyle/>
          <a:p>
            <a:pPr>
              <a:spcAft>
                <a:spcPts val="600"/>
              </a:spcAft>
            </a:pPr>
            <a:r>
              <a:rPr lang="en-GB" sz="1800" b="0" i="0" dirty="0">
                <a:solidFill>
                  <a:srgbClr val="000000"/>
                </a:solidFill>
                <a:effectLst/>
                <a:latin typeface="Arial" panose="020B0604020202020204" pitchFamily="34" charset="0"/>
              </a:rPr>
              <a:t>In reverse bias, the power dissipated by the </a:t>
            </a:r>
            <a:r>
              <a:rPr lang="en-GB" sz="1800" b="0" i="0" dirty="0" err="1">
                <a:solidFill>
                  <a:srgbClr val="000000"/>
                </a:solidFill>
                <a:effectLst/>
                <a:latin typeface="Arial" panose="020B0604020202020204" pitchFamily="34" charset="0"/>
              </a:rPr>
              <a:t>zener</a:t>
            </a:r>
            <a:r>
              <a:rPr lang="en-GB" sz="1800" b="0" i="0" dirty="0">
                <a:solidFill>
                  <a:srgbClr val="000000"/>
                </a:solidFill>
                <a:effectLst/>
                <a:latin typeface="Arial" panose="020B0604020202020204" pitchFamily="34" charset="0"/>
              </a:rPr>
              <a:t> diode is 5.6</a:t>
            </a:r>
            <a:r>
              <a:rPr lang="en-GB" sz="800" b="0" i="0" dirty="0">
                <a:solidFill>
                  <a:srgbClr val="000000"/>
                </a:solidFill>
                <a:effectLst/>
                <a:latin typeface="Arial" panose="020B0604020202020204" pitchFamily="34" charset="0"/>
              </a:rPr>
              <a:t> </a:t>
            </a:r>
            <a:r>
              <a:rPr lang="en-GB" sz="1800" b="0" i="0" dirty="0">
                <a:solidFill>
                  <a:srgbClr val="000000"/>
                </a:solidFill>
                <a:effectLst/>
                <a:latin typeface="Arial" panose="020B0604020202020204" pitchFamily="34" charset="0"/>
              </a:rPr>
              <a:t>V × 0.4</a:t>
            </a:r>
            <a:r>
              <a:rPr lang="en-GB" sz="800" b="0" i="0" dirty="0">
                <a:solidFill>
                  <a:srgbClr val="000000"/>
                </a:solidFill>
                <a:effectLst/>
                <a:latin typeface="Arial" panose="020B0604020202020204" pitchFamily="34" charset="0"/>
              </a:rPr>
              <a:t> </a:t>
            </a:r>
            <a:r>
              <a:rPr lang="en-GB" sz="1800" b="0" i="0" dirty="0">
                <a:solidFill>
                  <a:srgbClr val="000000"/>
                </a:solidFill>
                <a:effectLst/>
                <a:latin typeface="Arial" panose="020B0604020202020204" pitchFamily="34" charset="0"/>
              </a:rPr>
              <a:t>mA = 2.2</a:t>
            </a:r>
            <a:r>
              <a:rPr lang="en-GB" sz="800" b="0" i="0" dirty="0">
                <a:solidFill>
                  <a:srgbClr val="000000"/>
                </a:solidFill>
                <a:effectLst/>
                <a:latin typeface="Arial" panose="020B0604020202020204" pitchFamily="34" charset="0"/>
              </a:rPr>
              <a:t> </a:t>
            </a:r>
            <a:r>
              <a:rPr lang="en-GB" sz="1800" b="0" i="0" dirty="0" err="1">
                <a:solidFill>
                  <a:srgbClr val="000000"/>
                </a:solidFill>
                <a:effectLst/>
                <a:latin typeface="Arial" panose="020B0604020202020204" pitchFamily="34" charset="0"/>
              </a:rPr>
              <a:t>mW</a:t>
            </a:r>
            <a:r>
              <a:rPr lang="en-GB" sz="1800" b="0" i="0" dirty="0">
                <a:solidFill>
                  <a:srgbClr val="000000"/>
                </a:solidFill>
                <a:effectLst/>
                <a:latin typeface="Arial" panose="020B0604020202020204" pitchFamily="34" charset="0"/>
              </a:rPr>
              <a:t>.</a:t>
            </a:r>
            <a:endParaRPr lang="en-GB" dirty="0">
              <a:solidFill>
                <a:srgbClr val="000000"/>
              </a:solidFill>
              <a:latin typeface="Arial" panose="020B0604020202020204" pitchFamily="34" charset="0"/>
            </a:endParaRPr>
          </a:p>
          <a:p>
            <a:pPr>
              <a:spcAft>
                <a:spcPts val="600"/>
              </a:spcAft>
            </a:pPr>
            <a:r>
              <a:rPr lang="en-GB" b="0" i="0" dirty="0">
                <a:solidFill>
                  <a:srgbClr val="000000"/>
                </a:solidFill>
                <a:effectLst/>
                <a:latin typeface="Arial" panose="020B0604020202020204" pitchFamily="34" charset="0"/>
              </a:rPr>
              <a:t>The </a:t>
            </a:r>
            <a:r>
              <a:rPr lang="en-GB" b="1" i="0" dirty="0" err="1">
                <a:solidFill>
                  <a:srgbClr val="000000"/>
                </a:solidFill>
                <a:effectLst/>
                <a:latin typeface="Arial" panose="020B0604020202020204" pitchFamily="34" charset="0"/>
              </a:rPr>
              <a:t>zener</a:t>
            </a:r>
            <a:r>
              <a:rPr lang="en-GB" b="1" i="0" dirty="0">
                <a:solidFill>
                  <a:srgbClr val="000000"/>
                </a:solidFill>
                <a:effectLst/>
                <a:latin typeface="Arial" panose="020B0604020202020204" pitchFamily="34" charset="0"/>
              </a:rPr>
              <a:t> voltage</a:t>
            </a:r>
            <a:r>
              <a:rPr lang="en-GB" b="0" i="0" dirty="0">
                <a:solidFill>
                  <a:srgbClr val="000000"/>
                </a:solidFill>
                <a:effectLst/>
                <a:latin typeface="Arial" panose="020B0604020202020204" pitchFamily="34" charset="0"/>
              </a:rPr>
              <a:t> is a characteristic of a </a:t>
            </a:r>
            <a:r>
              <a:rPr lang="en-GB" b="0" i="0" dirty="0" err="1">
                <a:solidFill>
                  <a:srgbClr val="000000"/>
                </a:solidFill>
                <a:effectLst/>
                <a:latin typeface="Arial" panose="020B0604020202020204" pitchFamily="34" charset="0"/>
              </a:rPr>
              <a:t>zener</a:t>
            </a:r>
            <a:r>
              <a:rPr lang="en-GB" b="0" i="0" dirty="0">
                <a:solidFill>
                  <a:srgbClr val="000000"/>
                </a:solidFill>
                <a:effectLst/>
                <a:latin typeface="Arial" panose="020B0604020202020204" pitchFamily="34" charset="0"/>
              </a:rPr>
              <a:t> diode. Any given </a:t>
            </a:r>
            <a:r>
              <a:rPr lang="en-GB" b="0" i="0" dirty="0" err="1">
                <a:solidFill>
                  <a:srgbClr val="000000"/>
                </a:solidFill>
                <a:effectLst/>
                <a:latin typeface="Arial" panose="020B0604020202020204" pitchFamily="34" charset="0"/>
              </a:rPr>
              <a:t>zener</a:t>
            </a:r>
            <a:r>
              <a:rPr lang="en-GB" b="0" i="0" dirty="0">
                <a:solidFill>
                  <a:srgbClr val="000000"/>
                </a:solidFill>
                <a:effectLst/>
                <a:latin typeface="Arial" panose="020B0604020202020204" pitchFamily="34" charset="0"/>
              </a:rPr>
              <a:t> diode has a very specific fixed </a:t>
            </a:r>
            <a:r>
              <a:rPr lang="en-GB" b="0" i="0" dirty="0" err="1">
                <a:solidFill>
                  <a:srgbClr val="000000"/>
                </a:solidFill>
                <a:effectLst/>
                <a:latin typeface="Arial" panose="020B0604020202020204" pitchFamily="34" charset="0"/>
              </a:rPr>
              <a:t>zener</a:t>
            </a:r>
            <a:r>
              <a:rPr lang="en-GB" b="0" i="0" dirty="0">
                <a:solidFill>
                  <a:srgbClr val="000000"/>
                </a:solidFill>
                <a:effectLst/>
                <a:latin typeface="Arial" panose="020B0604020202020204" pitchFamily="34" charset="0"/>
              </a:rPr>
              <a:t> voltage. </a:t>
            </a:r>
          </a:p>
          <a:p>
            <a:pPr>
              <a:spcAft>
                <a:spcPts val="600"/>
              </a:spcAft>
            </a:pPr>
            <a:r>
              <a:rPr lang="en-GB" b="0" i="0" dirty="0">
                <a:solidFill>
                  <a:srgbClr val="000000"/>
                </a:solidFill>
                <a:effectLst/>
                <a:latin typeface="Arial" panose="020B0604020202020204" pitchFamily="34" charset="0"/>
              </a:rPr>
              <a:t>Zener diodes are available in many different </a:t>
            </a:r>
            <a:r>
              <a:rPr lang="en-GB" b="0" i="0" dirty="0" err="1">
                <a:solidFill>
                  <a:srgbClr val="000000"/>
                </a:solidFill>
                <a:effectLst/>
                <a:latin typeface="Arial" panose="020B0604020202020204" pitchFamily="34" charset="0"/>
              </a:rPr>
              <a:t>zener</a:t>
            </a:r>
            <a:r>
              <a:rPr lang="en-GB" b="0" i="0" dirty="0">
                <a:solidFill>
                  <a:srgbClr val="000000"/>
                </a:solidFill>
                <a:effectLst/>
                <a:latin typeface="Arial" panose="020B0604020202020204" pitchFamily="34" charset="0"/>
              </a:rPr>
              <a:t> voltages ranging from 1.8</a:t>
            </a:r>
            <a:r>
              <a:rPr lang="en-GB" sz="800" b="0" i="0" dirty="0">
                <a:solidFill>
                  <a:srgbClr val="000000"/>
                </a:solidFill>
                <a:effectLst/>
                <a:latin typeface="Arial" panose="020B0604020202020204" pitchFamily="34" charset="0"/>
              </a:rPr>
              <a:t> </a:t>
            </a:r>
            <a:r>
              <a:rPr lang="en-GB" b="0" i="0" dirty="0">
                <a:solidFill>
                  <a:srgbClr val="000000"/>
                </a:solidFill>
                <a:effectLst/>
                <a:latin typeface="Arial" panose="020B0604020202020204" pitchFamily="34" charset="0"/>
              </a:rPr>
              <a:t>V up to voltages in excess of 100</a:t>
            </a:r>
            <a:r>
              <a:rPr lang="en-GB" sz="800" b="0" i="0" dirty="0">
                <a:solidFill>
                  <a:srgbClr val="000000"/>
                </a:solidFill>
                <a:effectLst/>
                <a:latin typeface="Arial" panose="020B0604020202020204" pitchFamily="34" charset="0"/>
              </a:rPr>
              <a:t> </a:t>
            </a:r>
            <a:r>
              <a:rPr lang="en-GB" b="0" i="0" dirty="0">
                <a:solidFill>
                  <a:srgbClr val="000000"/>
                </a:solidFill>
                <a:effectLst/>
                <a:latin typeface="Arial" panose="020B0604020202020204" pitchFamily="34" charset="0"/>
              </a:rPr>
              <a:t>V.</a:t>
            </a:r>
            <a:endParaRPr lang="en-GB" sz="1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40883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Transfer characteristics</a:t>
            </a:r>
            <a:endParaRPr lang="en-GB" sz="4800" dirty="0"/>
          </a:p>
        </p:txBody>
      </p:sp>
      <p:sp>
        <p:nvSpPr>
          <p:cNvPr id="8" name="TextBox 7"/>
          <p:cNvSpPr txBox="1"/>
          <p:nvPr/>
        </p:nvSpPr>
        <p:spPr>
          <a:xfrm>
            <a:off x="457200" y="1371600"/>
            <a:ext cx="8229600" cy="2948901"/>
          </a:xfrm>
          <a:prstGeom prst="rect">
            <a:avLst/>
          </a:prstGeom>
          <a:noFill/>
        </p:spPr>
        <p:txBody>
          <a:bodyPr wrap="square" rtlCol="0">
            <a:normAutofit fontScale="92500" lnSpcReduction="10000"/>
          </a:bodyPr>
          <a:lstStyle/>
          <a:p>
            <a:pPr>
              <a:spcAft>
                <a:spcPts val="600"/>
              </a:spcAft>
            </a:pPr>
            <a:r>
              <a:rPr lang="en-GB" sz="2400" dirty="0"/>
              <a:t>In </a:t>
            </a:r>
            <a:r>
              <a:rPr lang="en-GB" sz="2400" b="1" dirty="0"/>
              <a:t>forward bias </a:t>
            </a:r>
            <a:r>
              <a:rPr lang="en-GB" sz="2400" dirty="0"/>
              <a:t>the current is initially zero when the potential difference is less than 0.6 V. The forward bias potential difference does not exceed much more than 0.7 V when current flows through the </a:t>
            </a:r>
            <a:r>
              <a:rPr lang="en-GB" sz="2400" dirty="0" err="1"/>
              <a:t>zener</a:t>
            </a:r>
            <a:r>
              <a:rPr lang="en-GB" sz="2400" dirty="0"/>
              <a:t> diode.</a:t>
            </a:r>
          </a:p>
          <a:p>
            <a:pPr>
              <a:spcAft>
                <a:spcPts val="600"/>
              </a:spcAft>
            </a:pPr>
            <a:r>
              <a:rPr lang="en-GB" sz="2400" dirty="0"/>
              <a:t>In </a:t>
            </a:r>
            <a:r>
              <a:rPr lang="en-GB" sz="2400" b="1" dirty="0"/>
              <a:t>reverse bias </a:t>
            </a:r>
            <a:r>
              <a:rPr lang="en-GB" sz="2400" dirty="0"/>
              <a:t>the current is initially zero when the potential difference is less than the </a:t>
            </a:r>
            <a:r>
              <a:rPr lang="en-GB" sz="2400" dirty="0" err="1"/>
              <a:t>zener</a:t>
            </a:r>
            <a:r>
              <a:rPr lang="en-GB" sz="2400" dirty="0"/>
              <a:t> voltage. When the potential difference exceeds the </a:t>
            </a:r>
            <a:r>
              <a:rPr lang="en-GB" sz="2400" dirty="0" err="1"/>
              <a:t>zener</a:t>
            </a:r>
            <a:r>
              <a:rPr lang="en-GB" sz="2400" dirty="0"/>
              <a:t> voltage the current rapidly increases. The reverse bias potential difference across the </a:t>
            </a:r>
            <a:r>
              <a:rPr lang="en-GB" sz="2400" dirty="0" err="1"/>
              <a:t>zener</a:t>
            </a:r>
            <a:r>
              <a:rPr lang="en-GB" sz="2400" dirty="0"/>
              <a:t> diode is almost constant once current.</a:t>
            </a:r>
          </a:p>
        </p:txBody>
      </p:sp>
      <p:sp>
        <p:nvSpPr>
          <p:cNvPr id="2" name="TextBox 1">
            <a:extLst>
              <a:ext uri="{FF2B5EF4-FFF2-40B4-BE49-F238E27FC236}">
                <a16:creationId xmlns:a16="http://schemas.microsoft.com/office/drawing/2014/main" id="{1A5A6E2F-D96F-4AD5-B2DA-FE2EBBCEA20C}"/>
              </a:ext>
            </a:extLst>
          </p:cNvPr>
          <p:cNvSpPr txBox="1"/>
          <p:nvPr/>
        </p:nvSpPr>
        <p:spPr>
          <a:xfrm>
            <a:off x="5029200" y="4320501"/>
            <a:ext cx="3657600" cy="1477328"/>
          </a:xfrm>
          <a:prstGeom prst="rect">
            <a:avLst/>
          </a:prstGeom>
          <a:noFill/>
        </p:spPr>
        <p:txBody>
          <a:bodyPr wrap="square" rtlCol="0">
            <a:spAutoFit/>
          </a:bodyPr>
          <a:lstStyle/>
          <a:p>
            <a:r>
              <a:rPr lang="en-GB" sz="1800" dirty="0"/>
              <a:t>Note: There must be a few milliamps of current flowing through the </a:t>
            </a:r>
            <a:r>
              <a:rPr lang="en-GB" sz="1800" dirty="0" err="1"/>
              <a:t>zener</a:t>
            </a:r>
            <a:r>
              <a:rPr lang="en-GB" sz="1800" dirty="0"/>
              <a:t> diode before the reverse bias voltage remains constant as can be seen by the corner on the graph.</a:t>
            </a:r>
          </a:p>
        </p:txBody>
      </p:sp>
      <p:pic>
        <p:nvPicPr>
          <p:cNvPr id="2050" name="Picture 2" descr="transfer characteristics">
            <a:extLst>
              <a:ext uri="{FF2B5EF4-FFF2-40B4-BE49-F238E27FC236}">
                <a16:creationId xmlns:a16="http://schemas.microsoft.com/office/drawing/2014/main" id="{6C14990D-77AA-4201-A2C1-BB69CCBF09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320501"/>
            <a:ext cx="4191000" cy="2354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078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Used as a regulator</a:t>
            </a:r>
            <a:endParaRPr lang="en-GB" sz="4800" dirty="0"/>
          </a:p>
        </p:txBody>
      </p:sp>
      <p:sp>
        <p:nvSpPr>
          <p:cNvPr id="8" name="TextBox 7"/>
          <p:cNvSpPr txBox="1"/>
          <p:nvPr/>
        </p:nvSpPr>
        <p:spPr>
          <a:xfrm>
            <a:off x="457200" y="1371600"/>
            <a:ext cx="8229600" cy="2895600"/>
          </a:xfrm>
          <a:prstGeom prst="rect">
            <a:avLst/>
          </a:prstGeom>
          <a:noFill/>
        </p:spPr>
        <p:txBody>
          <a:bodyPr wrap="square" rtlCol="0">
            <a:normAutofit/>
          </a:bodyPr>
          <a:lstStyle/>
          <a:p>
            <a:pPr>
              <a:spcAft>
                <a:spcPts val="1200"/>
              </a:spcAft>
            </a:pPr>
            <a:r>
              <a:rPr lang="en-GB" sz="2400" dirty="0"/>
              <a:t>In reverse bias a </a:t>
            </a:r>
            <a:r>
              <a:rPr lang="en-GB" sz="2400" dirty="0" err="1"/>
              <a:t>zener</a:t>
            </a:r>
            <a:r>
              <a:rPr lang="en-GB" sz="2400" dirty="0"/>
              <a:t> diode acts as a very basic voltage regulator. </a:t>
            </a:r>
          </a:p>
          <a:p>
            <a:pPr>
              <a:spcAft>
                <a:spcPts val="1200"/>
              </a:spcAft>
            </a:pPr>
            <a:r>
              <a:rPr lang="en-GB" sz="2400" dirty="0"/>
              <a:t>When the input voltage is greater than the </a:t>
            </a:r>
            <a:r>
              <a:rPr lang="en-GB" sz="2400" dirty="0" err="1"/>
              <a:t>zener</a:t>
            </a:r>
            <a:r>
              <a:rPr lang="en-GB" sz="2400" dirty="0"/>
              <a:t> voltage the </a:t>
            </a:r>
            <a:r>
              <a:rPr lang="en-GB" sz="2400" dirty="0" err="1"/>
              <a:t>zener</a:t>
            </a:r>
            <a:r>
              <a:rPr lang="en-GB" sz="2400" dirty="0"/>
              <a:t> diode conducts in reverse bias, current flows through the resistor to ensure the potential difference across the </a:t>
            </a:r>
            <a:r>
              <a:rPr lang="en-GB" sz="2400" dirty="0" err="1"/>
              <a:t>zener</a:t>
            </a:r>
            <a:r>
              <a:rPr lang="en-GB" sz="2400" dirty="0"/>
              <a:t> diode remains constant. Therefore the output voltage remains constant even when the input voltage changes.</a:t>
            </a:r>
          </a:p>
        </p:txBody>
      </p:sp>
      <p:pic>
        <p:nvPicPr>
          <p:cNvPr id="3074" name="Picture 2" descr="regulator">
            <a:extLst>
              <a:ext uri="{FF2B5EF4-FFF2-40B4-BE49-F238E27FC236}">
                <a16:creationId xmlns:a16="http://schemas.microsoft.com/office/drawing/2014/main" id="{EECFA09B-FF0E-4BF6-ABBC-78D13B16E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643" y="4280639"/>
            <a:ext cx="4642757" cy="23322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EF9CE31-ADB0-4330-B204-A8E1F766E8E4}"/>
              </a:ext>
            </a:extLst>
          </p:cNvPr>
          <p:cNvSpPr txBox="1"/>
          <p:nvPr/>
        </p:nvSpPr>
        <p:spPr>
          <a:xfrm>
            <a:off x="5562600" y="4426803"/>
            <a:ext cx="3118757" cy="2031325"/>
          </a:xfrm>
          <a:prstGeom prst="rect">
            <a:avLst/>
          </a:prstGeom>
          <a:noFill/>
        </p:spPr>
        <p:txBody>
          <a:bodyPr wrap="square" rtlCol="0">
            <a:spAutoFit/>
          </a:bodyPr>
          <a:lstStyle/>
          <a:p>
            <a:r>
              <a:rPr lang="en-GB" dirty="0"/>
              <a:t>When the input voltage is less than the Zener voltage, the output is not constant.</a:t>
            </a:r>
          </a:p>
          <a:p>
            <a:r>
              <a:rPr lang="en-GB" dirty="0"/>
              <a:t>The output is less than or equal to the input voltage depending on how much current flows through the load.</a:t>
            </a:r>
          </a:p>
        </p:txBody>
      </p:sp>
    </p:spTree>
    <p:extLst>
      <p:ext uri="{BB962C8B-B14F-4D97-AF65-F5344CB8AC3E}">
        <p14:creationId xmlns:p14="http://schemas.microsoft.com/office/powerpoint/2010/main" val="235776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Used with a comparator</a:t>
            </a:r>
            <a:endParaRPr lang="en-GB" sz="4800" dirty="0"/>
          </a:p>
        </p:txBody>
      </p:sp>
      <p:sp>
        <p:nvSpPr>
          <p:cNvPr id="8" name="TextBox 7"/>
          <p:cNvSpPr txBox="1"/>
          <p:nvPr/>
        </p:nvSpPr>
        <p:spPr>
          <a:xfrm>
            <a:off x="457200" y="1371600"/>
            <a:ext cx="8229600" cy="2057400"/>
          </a:xfrm>
          <a:prstGeom prst="rect">
            <a:avLst/>
          </a:prstGeom>
          <a:noFill/>
        </p:spPr>
        <p:txBody>
          <a:bodyPr wrap="square" rtlCol="0">
            <a:normAutofit/>
          </a:bodyPr>
          <a:lstStyle/>
          <a:p>
            <a:pPr>
              <a:spcAft>
                <a:spcPts val="600"/>
              </a:spcAft>
            </a:pPr>
            <a:r>
              <a:rPr lang="en-GB" sz="2400" dirty="0"/>
              <a:t>A </a:t>
            </a:r>
            <a:r>
              <a:rPr lang="en-GB" sz="2400" dirty="0" err="1"/>
              <a:t>zener</a:t>
            </a:r>
            <a:r>
              <a:rPr lang="en-GB" sz="2400" dirty="0"/>
              <a:t> diode can be used as a reference voltage in a comparator circuit.</a:t>
            </a:r>
          </a:p>
          <a:p>
            <a:pPr>
              <a:spcAft>
                <a:spcPts val="600"/>
              </a:spcAft>
            </a:pPr>
            <a:r>
              <a:rPr lang="en-GB" sz="2400" dirty="0"/>
              <a:t>The </a:t>
            </a:r>
            <a:r>
              <a:rPr lang="en-GB" sz="2400" dirty="0" err="1"/>
              <a:t>zener</a:t>
            </a:r>
            <a:r>
              <a:rPr lang="en-GB" sz="2400" dirty="0"/>
              <a:t> diode in reverse bias and the series resistor provide a fixed voltage at the inverting input of the operational amplifier. In the diagram, this is 5.1 V.</a:t>
            </a:r>
          </a:p>
        </p:txBody>
      </p:sp>
      <p:sp>
        <p:nvSpPr>
          <p:cNvPr id="2" name="TextBox 1">
            <a:extLst>
              <a:ext uri="{FF2B5EF4-FFF2-40B4-BE49-F238E27FC236}">
                <a16:creationId xmlns:a16="http://schemas.microsoft.com/office/drawing/2014/main" id="{4DC8FAF1-2A5F-4EED-A140-0BB34CBD053F}"/>
              </a:ext>
            </a:extLst>
          </p:cNvPr>
          <p:cNvSpPr txBox="1"/>
          <p:nvPr/>
        </p:nvSpPr>
        <p:spPr>
          <a:xfrm>
            <a:off x="4572000" y="3429000"/>
            <a:ext cx="4114800" cy="2015936"/>
          </a:xfrm>
          <a:prstGeom prst="rect">
            <a:avLst/>
          </a:prstGeom>
          <a:noFill/>
        </p:spPr>
        <p:txBody>
          <a:bodyPr wrap="square" rtlCol="0">
            <a:spAutoFit/>
          </a:bodyPr>
          <a:lstStyle/>
          <a:p>
            <a:pPr>
              <a:spcAft>
                <a:spcPts val="600"/>
              </a:spcAft>
            </a:pPr>
            <a:r>
              <a:rPr lang="en-GB" sz="2000" dirty="0"/>
              <a:t>When the input voltage is less than 5.1 V the output of the Op-Amp comparator is close to 0 V.</a:t>
            </a:r>
          </a:p>
          <a:p>
            <a:pPr>
              <a:spcAft>
                <a:spcPts val="600"/>
              </a:spcAft>
            </a:pPr>
            <a:r>
              <a:rPr lang="en-GB" sz="2000" dirty="0"/>
              <a:t>When the input voltage is greater than 5.1 V the output of the Op-Amp comparator is close to 9 V.</a:t>
            </a:r>
          </a:p>
        </p:txBody>
      </p:sp>
      <p:pic>
        <p:nvPicPr>
          <p:cNvPr id="3" name="Picture 2">
            <a:extLst>
              <a:ext uri="{FF2B5EF4-FFF2-40B4-BE49-F238E27FC236}">
                <a16:creationId xmlns:a16="http://schemas.microsoft.com/office/drawing/2014/main" id="{7C63C37F-507D-4BA1-9132-F39582648D9B}"/>
              </a:ext>
            </a:extLst>
          </p:cNvPr>
          <p:cNvPicPr>
            <a:picLocks noChangeAspect="1"/>
          </p:cNvPicPr>
          <p:nvPr/>
        </p:nvPicPr>
        <p:blipFill>
          <a:blip r:embed="rId2"/>
          <a:stretch>
            <a:fillRect/>
          </a:stretch>
        </p:blipFill>
        <p:spPr>
          <a:xfrm>
            <a:off x="457200" y="3477740"/>
            <a:ext cx="3352800" cy="3162570"/>
          </a:xfrm>
          <a:prstGeom prst="rect">
            <a:avLst/>
          </a:prstGeom>
        </p:spPr>
      </p:pic>
      <p:sp>
        <p:nvSpPr>
          <p:cNvPr id="5" name="TextBox 4">
            <a:extLst>
              <a:ext uri="{FF2B5EF4-FFF2-40B4-BE49-F238E27FC236}">
                <a16:creationId xmlns:a16="http://schemas.microsoft.com/office/drawing/2014/main" id="{39B2ACD3-1A5B-4D98-8ABD-89F56D455505}"/>
              </a:ext>
            </a:extLst>
          </p:cNvPr>
          <p:cNvSpPr txBox="1"/>
          <p:nvPr/>
        </p:nvSpPr>
        <p:spPr>
          <a:xfrm>
            <a:off x="3810000" y="5493676"/>
            <a:ext cx="4876800" cy="954107"/>
          </a:xfrm>
          <a:prstGeom prst="rect">
            <a:avLst/>
          </a:prstGeom>
          <a:noFill/>
        </p:spPr>
        <p:txBody>
          <a:bodyPr wrap="square" rtlCol="0">
            <a:spAutoFit/>
          </a:bodyPr>
          <a:lstStyle/>
          <a:p>
            <a:r>
              <a:rPr lang="en-GB" sz="1400" dirty="0"/>
              <a:t>The advantage of using a </a:t>
            </a:r>
            <a:r>
              <a:rPr lang="en-GB" sz="1400" dirty="0" err="1"/>
              <a:t>zener</a:t>
            </a:r>
            <a:r>
              <a:rPr lang="en-GB" sz="1400" dirty="0"/>
              <a:t> diode to provide a reference voltage rather than a potential divider or potentiometer is that the reference voltage remains fixed even if the power supply voltage fluctuates.</a:t>
            </a:r>
          </a:p>
        </p:txBody>
      </p:sp>
    </p:spTree>
    <p:extLst>
      <p:ext uri="{BB962C8B-B14F-4D97-AF65-F5344CB8AC3E}">
        <p14:creationId xmlns:p14="http://schemas.microsoft.com/office/powerpoint/2010/main" val="2691858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Series resistor calculation</a:t>
            </a:r>
            <a:endParaRPr lang="en-GB" sz="4800" dirty="0"/>
          </a:p>
        </p:txBody>
      </p:sp>
      <p:sp>
        <p:nvSpPr>
          <p:cNvPr id="8" name="TextBox 7"/>
          <p:cNvSpPr txBox="1"/>
          <p:nvPr/>
        </p:nvSpPr>
        <p:spPr>
          <a:xfrm>
            <a:off x="457200" y="1371600"/>
            <a:ext cx="8229600" cy="1905000"/>
          </a:xfrm>
          <a:prstGeom prst="rect">
            <a:avLst/>
          </a:prstGeom>
          <a:noFill/>
        </p:spPr>
        <p:txBody>
          <a:bodyPr wrap="square" rtlCol="0">
            <a:normAutofit fontScale="92500" lnSpcReduction="10000"/>
          </a:bodyPr>
          <a:lstStyle/>
          <a:p>
            <a:pPr>
              <a:spcAft>
                <a:spcPts val="600"/>
              </a:spcAft>
            </a:pPr>
            <a:r>
              <a:rPr lang="en-GB" sz="2400" dirty="0"/>
              <a:t>A </a:t>
            </a:r>
            <a:r>
              <a:rPr lang="en-GB" sz="2400" dirty="0" err="1"/>
              <a:t>zener</a:t>
            </a:r>
            <a:r>
              <a:rPr lang="en-GB" sz="2400" dirty="0"/>
              <a:t> diode always needs a suitable series resistor.</a:t>
            </a:r>
          </a:p>
          <a:p>
            <a:pPr>
              <a:spcAft>
                <a:spcPts val="600"/>
              </a:spcAft>
            </a:pPr>
            <a:r>
              <a:rPr lang="en-GB" sz="2400" dirty="0"/>
              <a:t>The resistor value must be low enough to allow adequate current to flow through the </a:t>
            </a:r>
            <a:r>
              <a:rPr lang="en-GB" sz="2400" dirty="0" err="1"/>
              <a:t>zener</a:t>
            </a:r>
            <a:r>
              <a:rPr lang="en-GB" sz="2400" dirty="0"/>
              <a:t> diode and the circuit (the load).</a:t>
            </a:r>
          </a:p>
          <a:p>
            <a:pPr>
              <a:spcAft>
                <a:spcPts val="600"/>
              </a:spcAft>
            </a:pPr>
            <a:r>
              <a:rPr lang="en-GB" sz="2400" dirty="0"/>
              <a:t>The resistor value must be high enough to avoid damaging the </a:t>
            </a:r>
            <a:r>
              <a:rPr lang="en-GB" sz="2400" dirty="0" err="1"/>
              <a:t>zener</a:t>
            </a:r>
            <a:r>
              <a:rPr lang="en-GB" sz="2400" dirty="0"/>
              <a:t> diode if too much power is dissipated.</a:t>
            </a:r>
          </a:p>
        </p:txBody>
      </p:sp>
      <p:pic>
        <p:nvPicPr>
          <p:cNvPr id="2" name="Picture 1">
            <a:extLst>
              <a:ext uri="{FF2B5EF4-FFF2-40B4-BE49-F238E27FC236}">
                <a16:creationId xmlns:a16="http://schemas.microsoft.com/office/drawing/2014/main" id="{44288B0B-B824-49EC-8AF8-45A1787049BD}"/>
              </a:ext>
            </a:extLst>
          </p:cNvPr>
          <p:cNvPicPr>
            <a:picLocks noChangeAspect="1"/>
          </p:cNvPicPr>
          <p:nvPr/>
        </p:nvPicPr>
        <p:blipFill>
          <a:blip r:embed="rId2"/>
          <a:stretch>
            <a:fillRect/>
          </a:stretch>
        </p:blipFill>
        <p:spPr>
          <a:xfrm>
            <a:off x="451757" y="3412671"/>
            <a:ext cx="3057525" cy="3162300"/>
          </a:xfrm>
          <a:prstGeom prst="rect">
            <a:avLst/>
          </a:prstGeom>
        </p:spPr>
      </p:pic>
      <p:sp>
        <p:nvSpPr>
          <p:cNvPr id="3" name="TextBox 2">
            <a:extLst>
              <a:ext uri="{FF2B5EF4-FFF2-40B4-BE49-F238E27FC236}">
                <a16:creationId xmlns:a16="http://schemas.microsoft.com/office/drawing/2014/main" id="{5097381D-A13C-4DDF-B5A4-F4B17FD50BBE}"/>
              </a:ext>
            </a:extLst>
          </p:cNvPr>
          <p:cNvSpPr txBox="1"/>
          <p:nvPr/>
        </p:nvSpPr>
        <p:spPr>
          <a:xfrm>
            <a:off x="3733800" y="3331827"/>
            <a:ext cx="4953000" cy="3323987"/>
          </a:xfrm>
          <a:prstGeom prst="rect">
            <a:avLst/>
          </a:prstGeom>
          <a:noFill/>
        </p:spPr>
        <p:txBody>
          <a:bodyPr wrap="square" rtlCol="0">
            <a:spAutoFit/>
          </a:bodyPr>
          <a:lstStyle/>
          <a:p>
            <a:pPr>
              <a:spcAft>
                <a:spcPts val="600"/>
              </a:spcAft>
            </a:pPr>
            <a:r>
              <a:rPr lang="en-GB" sz="2000" dirty="0"/>
              <a:t>There are two situations to consider:</a:t>
            </a:r>
          </a:p>
          <a:p>
            <a:pPr>
              <a:spcAft>
                <a:spcPts val="600"/>
              </a:spcAft>
            </a:pPr>
            <a:r>
              <a:rPr lang="en-GB" sz="2000" b="1" dirty="0"/>
              <a:t>Situation 1: </a:t>
            </a:r>
            <a:r>
              <a:rPr lang="en-GB" sz="2000" dirty="0"/>
              <a:t>Knowing the maximum power handling of the </a:t>
            </a:r>
            <a:r>
              <a:rPr lang="en-GB" sz="2000" dirty="0" err="1"/>
              <a:t>zener</a:t>
            </a:r>
            <a:r>
              <a:rPr lang="en-GB" sz="2000" dirty="0"/>
              <a:t> diode, calculate a suitable value for the series resistor and then calculate the maximum current that can flow through the load.</a:t>
            </a:r>
          </a:p>
          <a:p>
            <a:pPr>
              <a:spcAft>
                <a:spcPts val="600"/>
              </a:spcAft>
            </a:pPr>
            <a:r>
              <a:rPr lang="en-GB" sz="2000" b="1" dirty="0"/>
              <a:t>Situation 2: </a:t>
            </a:r>
            <a:r>
              <a:rPr lang="en-GB" sz="2000" dirty="0"/>
              <a:t>Knowing what current the load requires, calculate a suitable value for the series resistor and then choose a </a:t>
            </a:r>
            <a:r>
              <a:rPr lang="en-GB" sz="2000" dirty="0" err="1"/>
              <a:t>zener</a:t>
            </a:r>
            <a:r>
              <a:rPr lang="en-GB" sz="2000" dirty="0"/>
              <a:t> diode with a suitable power rating.</a:t>
            </a:r>
          </a:p>
        </p:txBody>
      </p:sp>
    </p:spTree>
    <p:extLst>
      <p:ext uri="{BB962C8B-B14F-4D97-AF65-F5344CB8AC3E}">
        <p14:creationId xmlns:p14="http://schemas.microsoft.com/office/powerpoint/2010/main" val="3614093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830997"/>
          </a:xfrm>
          <a:prstGeom prst="rect">
            <a:avLst/>
          </a:prstGeom>
          <a:solidFill>
            <a:schemeClr val="tx2"/>
          </a:solidFill>
        </p:spPr>
        <p:txBody>
          <a:bodyPr wrap="square" rtlCol="0">
            <a:spAutoFit/>
          </a:bodyPr>
          <a:lstStyle/>
          <a:p>
            <a:pPr algn="ctr"/>
            <a:r>
              <a:rPr lang="en-GB" sz="4800" dirty="0">
                <a:solidFill>
                  <a:schemeClr val="bg1">
                    <a:lumMod val="95000"/>
                  </a:schemeClr>
                </a:solidFill>
              </a:rPr>
              <a:t>Series resistor: Example 1</a:t>
            </a:r>
            <a:endParaRPr lang="en-GB" sz="4800" dirty="0"/>
          </a:p>
        </p:txBody>
      </p:sp>
      <p:sp>
        <p:nvSpPr>
          <p:cNvPr id="8" name="TextBox 7"/>
          <p:cNvSpPr txBox="1"/>
          <p:nvPr/>
        </p:nvSpPr>
        <p:spPr>
          <a:xfrm>
            <a:off x="457200" y="1371600"/>
            <a:ext cx="8229600" cy="5486400"/>
          </a:xfrm>
          <a:prstGeom prst="rect">
            <a:avLst/>
          </a:prstGeom>
          <a:noFill/>
        </p:spPr>
        <p:txBody>
          <a:bodyPr wrap="square" rtlCol="0">
            <a:normAutofit fontScale="92500" lnSpcReduction="20000"/>
          </a:bodyPr>
          <a:lstStyle/>
          <a:p>
            <a:pPr>
              <a:spcAft>
                <a:spcPts val="600"/>
              </a:spcAft>
            </a:pPr>
            <a:r>
              <a:rPr lang="en-GB" sz="2400" dirty="0"/>
              <a:t>A 5.6</a:t>
            </a:r>
            <a:r>
              <a:rPr lang="en-GB" sz="900" dirty="0"/>
              <a:t> </a:t>
            </a:r>
            <a:r>
              <a:rPr lang="en-GB" sz="2400" dirty="0"/>
              <a:t>V </a:t>
            </a:r>
            <a:r>
              <a:rPr lang="en-GB" sz="2400" dirty="0" err="1"/>
              <a:t>zener</a:t>
            </a:r>
            <a:r>
              <a:rPr lang="en-GB" sz="2400" dirty="0"/>
              <a:t> diode is rated at 500</a:t>
            </a:r>
            <a:r>
              <a:rPr lang="en-GB" sz="900" dirty="0"/>
              <a:t> </a:t>
            </a:r>
            <a:r>
              <a:rPr lang="en-GB" sz="2400" dirty="0" err="1"/>
              <a:t>mW</a:t>
            </a:r>
            <a:r>
              <a:rPr lang="en-GB" sz="2400" dirty="0"/>
              <a:t>. What series resistor is needed for use with a 12</a:t>
            </a:r>
            <a:r>
              <a:rPr lang="en-GB" sz="900" dirty="0"/>
              <a:t> </a:t>
            </a:r>
            <a:r>
              <a:rPr lang="en-GB" sz="2400" dirty="0"/>
              <a:t>V supply? How much current can be provided to the load if the </a:t>
            </a:r>
            <a:r>
              <a:rPr lang="en-GB" sz="2400" dirty="0" err="1"/>
              <a:t>zener</a:t>
            </a:r>
            <a:r>
              <a:rPr lang="en-GB" sz="2400" dirty="0"/>
              <a:t> diode requires a minimum reverse bias current of 4</a:t>
            </a:r>
            <a:r>
              <a:rPr lang="en-GB" sz="900" dirty="0"/>
              <a:t> </a:t>
            </a:r>
            <a:r>
              <a:rPr lang="en-GB" sz="2400" dirty="0"/>
              <a:t>mA?</a:t>
            </a:r>
          </a:p>
          <a:p>
            <a:pPr>
              <a:spcAft>
                <a:spcPts val="600"/>
              </a:spcAft>
            </a:pPr>
            <a:r>
              <a:rPr lang="en-GB" sz="2400" dirty="0">
                <a:solidFill>
                  <a:schemeClr val="accent1"/>
                </a:solidFill>
              </a:rPr>
              <a:t>From the diagram it can be seen that current in the resistor = current in </a:t>
            </a:r>
            <a:r>
              <a:rPr lang="en-GB" sz="2400" dirty="0" err="1">
                <a:solidFill>
                  <a:schemeClr val="accent1"/>
                </a:solidFill>
              </a:rPr>
              <a:t>zener</a:t>
            </a:r>
            <a:r>
              <a:rPr lang="en-GB" sz="2400" dirty="0">
                <a:solidFill>
                  <a:schemeClr val="accent1"/>
                </a:solidFill>
              </a:rPr>
              <a:t> diode + current in load. The maximum current will flow in the </a:t>
            </a:r>
            <a:r>
              <a:rPr lang="en-GB" sz="2400" dirty="0" err="1">
                <a:solidFill>
                  <a:schemeClr val="accent1"/>
                </a:solidFill>
              </a:rPr>
              <a:t>zener</a:t>
            </a:r>
            <a:r>
              <a:rPr lang="en-GB" sz="2400" dirty="0">
                <a:solidFill>
                  <a:schemeClr val="accent1"/>
                </a:solidFill>
              </a:rPr>
              <a:t> diode, and maximum power will be dissipated, when the load is disconnected and takes zero current.</a:t>
            </a:r>
          </a:p>
          <a:p>
            <a:pPr>
              <a:spcAft>
                <a:spcPts val="600"/>
              </a:spcAft>
            </a:pPr>
            <a:r>
              <a:rPr lang="en-GB" sz="2400" dirty="0">
                <a:solidFill>
                  <a:schemeClr val="accent1"/>
                </a:solidFill>
              </a:rPr>
              <a:t>Using I = P ÷ V gives I</a:t>
            </a:r>
            <a:r>
              <a:rPr lang="en-GB" sz="2400" baseline="-25000" dirty="0">
                <a:solidFill>
                  <a:schemeClr val="accent1"/>
                </a:solidFill>
              </a:rPr>
              <a:t>Z</a:t>
            </a:r>
            <a:r>
              <a:rPr lang="en-GB" sz="2400" dirty="0">
                <a:solidFill>
                  <a:schemeClr val="accent1"/>
                </a:solidFill>
              </a:rPr>
              <a:t> = 0.5 ÷ 5.6 = 0.089</a:t>
            </a:r>
            <a:r>
              <a:rPr lang="en-GB" sz="900" dirty="0">
                <a:solidFill>
                  <a:schemeClr val="accent1"/>
                </a:solidFill>
              </a:rPr>
              <a:t> </a:t>
            </a:r>
            <a:r>
              <a:rPr lang="en-GB" sz="2400" dirty="0">
                <a:solidFill>
                  <a:schemeClr val="accent1"/>
                </a:solidFill>
              </a:rPr>
              <a:t>A or 89</a:t>
            </a:r>
            <a:r>
              <a:rPr lang="en-GB" sz="900" dirty="0">
                <a:solidFill>
                  <a:schemeClr val="accent1"/>
                </a:solidFill>
              </a:rPr>
              <a:t> </a:t>
            </a:r>
            <a:r>
              <a:rPr lang="en-GB" sz="2400" dirty="0">
                <a:solidFill>
                  <a:schemeClr val="accent1"/>
                </a:solidFill>
              </a:rPr>
              <a:t>mA. Maximum current that can flow in </a:t>
            </a:r>
            <a:r>
              <a:rPr lang="en-GB" sz="2400" dirty="0" err="1">
                <a:solidFill>
                  <a:schemeClr val="accent1"/>
                </a:solidFill>
              </a:rPr>
              <a:t>zener</a:t>
            </a:r>
            <a:r>
              <a:rPr lang="en-GB" sz="2400" dirty="0">
                <a:solidFill>
                  <a:schemeClr val="accent1"/>
                </a:solidFill>
              </a:rPr>
              <a:t> diode must be limited to 89</a:t>
            </a:r>
            <a:r>
              <a:rPr lang="en-GB" sz="900" dirty="0">
                <a:solidFill>
                  <a:schemeClr val="accent1"/>
                </a:solidFill>
              </a:rPr>
              <a:t> </a:t>
            </a:r>
            <a:r>
              <a:rPr lang="en-GB" sz="2400" dirty="0">
                <a:solidFill>
                  <a:schemeClr val="accent1"/>
                </a:solidFill>
              </a:rPr>
              <a:t>mA</a:t>
            </a:r>
          </a:p>
          <a:p>
            <a:pPr>
              <a:spcAft>
                <a:spcPts val="600"/>
              </a:spcAft>
            </a:pPr>
            <a:r>
              <a:rPr lang="en-GB" sz="2400" dirty="0">
                <a:solidFill>
                  <a:schemeClr val="accent1"/>
                </a:solidFill>
              </a:rPr>
              <a:t>Potential difference across the resistor = 12 − 5.6 = 6.4</a:t>
            </a:r>
            <a:r>
              <a:rPr lang="en-GB" sz="900" dirty="0">
                <a:solidFill>
                  <a:schemeClr val="accent1"/>
                </a:solidFill>
              </a:rPr>
              <a:t> </a:t>
            </a:r>
            <a:r>
              <a:rPr lang="en-GB" sz="2400" dirty="0">
                <a:solidFill>
                  <a:schemeClr val="accent1"/>
                </a:solidFill>
              </a:rPr>
              <a:t>V</a:t>
            </a:r>
          </a:p>
          <a:p>
            <a:pPr>
              <a:spcAft>
                <a:spcPts val="600"/>
              </a:spcAft>
            </a:pPr>
            <a:r>
              <a:rPr lang="en-GB" sz="2400" dirty="0">
                <a:solidFill>
                  <a:schemeClr val="accent1"/>
                </a:solidFill>
              </a:rPr>
              <a:t>When the load takes no current, I</a:t>
            </a:r>
            <a:r>
              <a:rPr lang="en-GB" sz="2400" baseline="-25000" dirty="0">
                <a:solidFill>
                  <a:schemeClr val="accent1"/>
                </a:solidFill>
              </a:rPr>
              <a:t>R</a:t>
            </a:r>
            <a:r>
              <a:rPr lang="en-GB" sz="2400" dirty="0">
                <a:solidFill>
                  <a:schemeClr val="accent1"/>
                </a:solidFill>
              </a:rPr>
              <a:t> = I</a:t>
            </a:r>
            <a:r>
              <a:rPr lang="en-GB" sz="2400" baseline="-25000" dirty="0">
                <a:solidFill>
                  <a:schemeClr val="accent1"/>
                </a:solidFill>
              </a:rPr>
              <a:t>Z</a:t>
            </a:r>
            <a:r>
              <a:rPr lang="en-GB" sz="2400" dirty="0">
                <a:solidFill>
                  <a:schemeClr val="accent1"/>
                </a:solidFill>
              </a:rPr>
              <a:t> = 89</a:t>
            </a:r>
            <a:r>
              <a:rPr lang="en-GB" sz="900" dirty="0">
                <a:solidFill>
                  <a:schemeClr val="accent1"/>
                </a:solidFill>
              </a:rPr>
              <a:t> </a:t>
            </a:r>
            <a:r>
              <a:rPr lang="en-GB" sz="2400" dirty="0">
                <a:solidFill>
                  <a:schemeClr val="accent1"/>
                </a:solidFill>
              </a:rPr>
              <a:t>mA</a:t>
            </a:r>
          </a:p>
          <a:p>
            <a:pPr>
              <a:spcAft>
                <a:spcPts val="600"/>
              </a:spcAft>
            </a:pPr>
            <a:r>
              <a:rPr lang="en-GB" sz="2400" dirty="0">
                <a:solidFill>
                  <a:schemeClr val="accent1"/>
                </a:solidFill>
              </a:rPr>
              <a:t>Using R = V ÷ I gives R = 6.4 ÷ 0.089 = 71</a:t>
            </a:r>
            <a:r>
              <a:rPr lang="en-GB" sz="900" dirty="0">
                <a:solidFill>
                  <a:schemeClr val="accent1"/>
                </a:solidFill>
              </a:rPr>
              <a:t> </a:t>
            </a:r>
            <a:r>
              <a:rPr lang="en-GB" sz="2400" dirty="0">
                <a:solidFill>
                  <a:schemeClr val="accent1"/>
                </a:solidFill>
              </a:rPr>
              <a:t>Ω (so use 75</a:t>
            </a:r>
            <a:r>
              <a:rPr lang="en-GB" sz="900" dirty="0">
                <a:solidFill>
                  <a:schemeClr val="accent1"/>
                </a:solidFill>
              </a:rPr>
              <a:t> </a:t>
            </a:r>
            <a:r>
              <a:rPr lang="en-GB" sz="2400" dirty="0">
                <a:solidFill>
                  <a:schemeClr val="accent1"/>
                </a:solidFill>
              </a:rPr>
              <a:t>Ω from the E24 series)</a:t>
            </a:r>
          </a:p>
          <a:p>
            <a:pPr>
              <a:spcAft>
                <a:spcPts val="600"/>
              </a:spcAft>
            </a:pPr>
            <a:r>
              <a:rPr lang="en-GB" sz="2400" dirty="0">
                <a:solidFill>
                  <a:schemeClr val="accent1"/>
                </a:solidFill>
              </a:rPr>
              <a:t>R = 75</a:t>
            </a:r>
            <a:r>
              <a:rPr lang="en-GB" sz="900" dirty="0">
                <a:solidFill>
                  <a:schemeClr val="accent1"/>
                </a:solidFill>
              </a:rPr>
              <a:t> </a:t>
            </a:r>
            <a:r>
              <a:rPr lang="en-GB" sz="2400" dirty="0">
                <a:solidFill>
                  <a:schemeClr val="accent1"/>
                </a:solidFill>
              </a:rPr>
              <a:t>Ω and V = 6.4</a:t>
            </a:r>
            <a:r>
              <a:rPr lang="en-GB" sz="900" dirty="0">
                <a:solidFill>
                  <a:schemeClr val="accent1"/>
                </a:solidFill>
              </a:rPr>
              <a:t> </a:t>
            </a:r>
            <a:r>
              <a:rPr lang="en-GB" sz="2400" dirty="0">
                <a:solidFill>
                  <a:schemeClr val="accent1"/>
                </a:solidFill>
              </a:rPr>
              <a:t>V, the current in the series resistor is I = 6.4 ÷ 75 = 85</a:t>
            </a:r>
            <a:r>
              <a:rPr lang="en-GB" sz="900" dirty="0">
                <a:solidFill>
                  <a:schemeClr val="accent1"/>
                </a:solidFill>
              </a:rPr>
              <a:t> </a:t>
            </a:r>
            <a:r>
              <a:rPr lang="en-GB" sz="2400" dirty="0">
                <a:solidFill>
                  <a:schemeClr val="accent1"/>
                </a:solidFill>
              </a:rPr>
              <a:t>mA, therefore the maximum current that can be provided to the load is 81</a:t>
            </a:r>
            <a:r>
              <a:rPr lang="en-GB" sz="900" dirty="0">
                <a:solidFill>
                  <a:schemeClr val="accent1"/>
                </a:solidFill>
              </a:rPr>
              <a:t> </a:t>
            </a:r>
            <a:r>
              <a:rPr lang="en-GB" sz="2400" dirty="0">
                <a:solidFill>
                  <a:schemeClr val="accent1"/>
                </a:solidFill>
              </a:rPr>
              <a:t>mA (85</a:t>
            </a:r>
            <a:r>
              <a:rPr lang="en-GB" sz="900" dirty="0">
                <a:solidFill>
                  <a:schemeClr val="accent1"/>
                </a:solidFill>
              </a:rPr>
              <a:t> </a:t>
            </a:r>
            <a:r>
              <a:rPr lang="en-GB" sz="2400" dirty="0">
                <a:solidFill>
                  <a:schemeClr val="accent1"/>
                </a:solidFill>
              </a:rPr>
              <a:t>mA flowing through the series resistor − 4</a:t>
            </a:r>
            <a:r>
              <a:rPr lang="en-GB" sz="900" dirty="0">
                <a:solidFill>
                  <a:schemeClr val="accent1"/>
                </a:solidFill>
              </a:rPr>
              <a:t> </a:t>
            </a:r>
            <a:r>
              <a:rPr lang="en-GB" sz="2400" dirty="0">
                <a:solidFill>
                  <a:schemeClr val="accent1"/>
                </a:solidFill>
              </a:rPr>
              <a:t>mA required by the </a:t>
            </a:r>
            <a:r>
              <a:rPr lang="en-GB" sz="2400" dirty="0" err="1">
                <a:solidFill>
                  <a:schemeClr val="accent1"/>
                </a:solidFill>
              </a:rPr>
              <a:t>zener</a:t>
            </a:r>
            <a:r>
              <a:rPr lang="en-GB" sz="2400" dirty="0">
                <a:solidFill>
                  <a:schemeClr val="accent1"/>
                </a:solidFill>
              </a:rPr>
              <a:t> diode)</a:t>
            </a:r>
          </a:p>
        </p:txBody>
      </p:sp>
    </p:spTree>
    <p:extLst>
      <p:ext uri="{BB962C8B-B14F-4D97-AF65-F5344CB8AC3E}">
        <p14:creationId xmlns:p14="http://schemas.microsoft.com/office/powerpoint/2010/main" val="2408153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TotalTime>
  <Words>1664</Words>
  <Application>Microsoft Office PowerPoint</Application>
  <PresentationFormat>On-screen Show (4:3)</PresentationFormat>
  <Paragraphs>81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 Zener Diodes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Paul Nicholls</cp:lastModifiedBy>
  <cp:revision>41</cp:revision>
  <dcterms:created xsi:type="dcterms:W3CDTF">2006-08-16T00:00:00Z</dcterms:created>
  <dcterms:modified xsi:type="dcterms:W3CDTF">2021-03-20T19:18:17Z</dcterms:modified>
  <cp:contentStatus/>
</cp:coreProperties>
</file>